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10"/>
  </p:normalViewPr>
  <p:slideViewPr>
    <p:cSldViewPr snapToGrid="0" snapToObjects="1">
      <p:cViewPr>
        <p:scale>
          <a:sx n="156" d="100"/>
          <a:sy n="156" d="100"/>
        </p:scale>
        <p:origin x="132" y="-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4390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0" y="0"/>
            <a:ext cx="2560320" cy="5143500"/>
          </a:xfrm>
          <a:prstGeom prst="rect">
            <a:avLst/>
          </a:prstGeom>
          <a:solidFill>
            <a:srgbClr val="0D2244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Shape 1"/>
          <p:cNvSpPr/>
          <p:nvPr/>
        </p:nvSpPr>
        <p:spPr>
          <a:xfrm>
            <a:off x="7132320" y="0"/>
            <a:ext cx="2011680" cy="5143500"/>
          </a:xfrm>
          <a:prstGeom prst="rect">
            <a:avLst/>
          </a:prstGeom>
          <a:solidFill>
            <a:srgbClr val="122040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502920" y="914400"/>
            <a:ext cx="2377440" cy="347472"/>
          </a:xfrm>
          <a:prstGeom prst="roundRect">
            <a:avLst>
              <a:gd name="adj" fmla="val 13158"/>
            </a:avLst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502920" y="914400"/>
            <a:ext cx="2377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REQUIREMENTS DOCUMENT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41732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</a:rPr>
              <a:t>在庫・生産管理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457200" y="2212848"/>
            <a:ext cx="5943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0EA5E9"/>
                </a:solidFill>
              </a:rPr>
              <a:t>システム</a:t>
            </a:r>
            <a:endParaRPr lang="en-US" sz="4200" dirty="0"/>
          </a:p>
        </p:txBody>
      </p:sp>
      <p:sp>
        <p:nvSpPr>
          <p:cNvPr id="8" name="Text 6"/>
          <p:cNvSpPr/>
          <p:nvPr/>
        </p:nvSpPr>
        <p:spPr>
          <a:xfrm>
            <a:off x="457200" y="2944368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A8C0D8"/>
                </a:solidFill>
              </a:rPr>
              <a:t>要件定義書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457200" y="3657600"/>
            <a:ext cx="3474720" cy="36576"/>
          </a:xfrm>
          <a:prstGeom prst="rect">
            <a:avLst/>
          </a:prstGeom>
          <a:solidFill>
            <a:srgbClr val="0EA5E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/>
          <p:nvPr/>
        </p:nvSpPr>
        <p:spPr>
          <a:xfrm>
            <a:off x="457200" y="379476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8DAE"/>
                </a:solidFill>
              </a:rPr>
              <a:t>文書番号: RD-INV-PRD-001　|　版数: 1.0　|　作成日: 2026年3月25日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411480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D97706"/>
                </a:solidFill>
              </a:rPr>
              <a:t>STATUS: DRAFT</a:t>
            </a:r>
            <a:endParaRPr lang="en-US" sz="100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0" y="777240"/>
            <a:ext cx="274320" cy="27432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7726680" y="73152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ADC5"/>
                </a:solidFill>
              </a:rPr>
              <a:t>サプライチェーン管理</a:t>
            </a:r>
            <a:endParaRPr lang="en-US" sz="100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20" y="1600200"/>
            <a:ext cx="274320" cy="27432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726680" y="155448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ADC5"/>
                </a:solidFill>
              </a:rPr>
              <a:t>在庫・生産計画</a:t>
            </a:r>
            <a:endParaRPr lang="en-US" sz="100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0920" y="2423160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726680" y="237744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ADC5"/>
                </a:solidFill>
              </a:rPr>
              <a:t>EDI・外部連携</a:t>
            </a:r>
            <a:endParaRPr lang="en-US" sz="1000" dirty="0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0920" y="3246120"/>
            <a:ext cx="274320" cy="27432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7726680" y="320040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ADC5"/>
                </a:solidFill>
              </a:rPr>
              <a:t>セキュリティ・品質</a:t>
            </a:r>
            <a:endParaRPr lang="en-US" sz="100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0920" y="4069080"/>
            <a:ext cx="274320" cy="27432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7726680" y="402336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ADC5"/>
                </a:solidFill>
              </a:rPr>
              <a:t>KPI・ダッシュボード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1628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Text 1"/>
          <p:cNvSpPr/>
          <p:nvPr/>
        </p:nvSpPr>
        <p:spPr>
          <a:xfrm>
            <a:off x="411480" y="0"/>
            <a:ext cx="6858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プロジェクト概要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11480" y="667512"/>
            <a:ext cx="8321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4748B"/>
                </a:solidFill>
              </a:rPr>
              <a:t>背景・目的・適用範囲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7863840" y="128016"/>
            <a:ext cx="1143000" cy="384048"/>
          </a:xfrm>
          <a:prstGeom prst="roundRect">
            <a:avLst>
              <a:gd name="adj" fmla="val 14286"/>
            </a:avLst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7863840" y="128016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OVERVIEW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320040" y="1005840"/>
            <a:ext cx="2743200" cy="35661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8" name="Shape 6"/>
          <p:cNvSpPr/>
          <p:nvPr/>
        </p:nvSpPr>
        <p:spPr>
          <a:xfrm>
            <a:off x="320040" y="1005840"/>
            <a:ext cx="2743200" cy="841248"/>
          </a:xfrm>
          <a:prstGeom prst="roundRect">
            <a:avLst>
              <a:gd name="adj" fmla="val 10870"/>
            </a:avLst>
          </a:prstGeom>
          <a:solidFill>
            <a:srgbClr val="D9770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9" name="Shape 7"/>
          <p:cNvSpPr/>
          <p:nvPr/>
        </p:nvSpPr>
        <p:spPr>
          <a:xfrm>
            <a:off x="320040" y="1463040"/>
            <a:ext cx="2743200" cy="384048"/>
          </a:xfrm>
          <a:prstGeom prst="rect">
            <a:avLst/>
          </a:prstGeom>
          <a:solidFill>
            <a:srgbClr val="D97706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" y="1097280"/>
            <a:ext cx="384048" cy="38404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68680" y="1078992"/>
            <a:ext cx="20848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現行システムの課題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521208" y="2029968"/>
            <a:ext cx="164592" cy="164592"/>
          </a:xfrm>
          <a:prstGeom prst="line">
            <a:avLst/>
          </a:prstGeom>
          <a:solidFill>
            <a:srgbClr val="D9770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0"/>
          <p:cNvSpPr/>
          <p:nvPr/>
        </p:nvSpPr>
        <p:spPr>
          <a:xfrm>
            <a:off x="758952" y="1965960"/>
            <a:ext cx="2212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172A"/>
                </a:solidFill>
              </a:rPr>
              <a:t>老朽化・属人化が深刻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521208" y="2779776"/>
            <a:ext cx="164592" cy="164592"/>
          </a:xfrm>
          <a:prstGeom prst="line">
            <a:avLst/>
          </a:prstGeom>
          <a:solidFill>
            <a:srgbClr val="D9770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2"/>
          <p:cNvSpPr/>
          <p:nvPr/>
        </p:nvSpPr>
        <p:spPr>
          <a:xfrm>
            <a:off x="758952" y="2715768"/>
            <a:ext cx="2212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172A"/>
                </a:solidFill>
              </a:rPr>
              <a:t>多品種少量生産に対応不足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521208" y="3529584"/>
            <a:ext cx="164592" cy="164592"/>
          </a:xfrm>
          <a:prstGeom prst="line">
            <a:avLst/>
          </a:prstGeom>
          <a:solidFill>
            <a:srgbClr val="D9770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7" name="Text 14"/>
          <p:cNvSpPr/>
          <p:nvPr/>
        </p:nvSpPr>
        <p:spPr>
          <a:xfrm>
            <a:off x="758952" y="3465576"/>
            <a:ext cx="2212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172A"/>
                </a:solidFill>
              </a:rPr>
              <a:t>サプライチェーンの可視性が欠如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3200400" y="1005840"/>
            <a:ext cx="2743200" cy="35661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19" name="Shape 16"/>
          <p:cNvSpPr/>
          <p:nvPr/>
        </p:nvSpPr>
        <p:spPr>
          <a:xfrm>
            <a:off x="3200400" y="1005840"/>
            <a:ext cx="2743200" cy="841248"/>
          </a:xfrm>
          <a:prstGeom prst="roundRect">
            <a:avLst>
              <a:gd name="adj" fmla="val 10870"/>
            </a:avLst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0" name="Shape 17"/>
          <p:cNvSpPr/>
          <p:nvPr/>
        </p:nvSpPr>
        <p:spPr>
          <a:xfrm>
            <a:off x="3200400" y="1463040"/>
            <a:ext cx="2743200" cy="384048"/>
          </a:xfrm>
          <a:prstGeom prst="rect">
            <a:avLst/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128" y="1097280"/>
            <a:ext cx="384048" cy="384048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3749040" y="1078992"/>
            <a:ext cx="20848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プロジェクト目的</a:t>
            </a:r>
            <a:endParaRPr lang="en-US" sz="1300" dirty="0"/>
          </a:p>
        </p:txBody>
      </p:sp>
      <p:sp>
        <p:nvSpPr>
          <p:cNvPr id="23" name="Shape 19"/>
          <p:cNvSpPr/>
          <p:nvPr/>
        </p:nvSpPr>
        <p:spPr>
          <a:xfrm>
            <a:off x="3401568" y="2029968"/>
            <a:ext cx="164592" cy="164592"/>
          </a:xfrm>
          <a:prstGeom prst="line">
            <a:avLst/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4" name="Text 20"/>
          <p:cNvSpPr/>
          <p:nvPr/>
        </p:nvSpPr>
        <p:spPr>
          <a:xfrm>
            <a:off x="3639312" y="1965960"/>
            <a:ext cx="2212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172A"/>
                </a:solidFill>
              </a:rPr>
              <a:t>JIT・かんばん方式への対応</a:t>
            </a:r>
            <a:endParaRPr lang="en-US" sz="1200" dirty="0"/>
          </a:p>
        </p:txBody>
      </p:sp>
      <p:sp>
        <p:nvSpPr>
          <p:cNvPr id="25" name="Shape 21"/>
          <p:cNvSpPr/>
          <p:nvPr/>
        </p:nvSpPr>
        <p:spPr>
          <a:xfrm>
            <a:off x="3401568" y="2779776"/>
            <a:ext cx="164592" cy="164592"/>
          </a:xfrm>
          <a:prstGeom prst="line">
            <a:avLst/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6" name="Text 22"/>
          <p:cNvSpPr/>
          <p:nvPr/>
        </p:nvSpPr>
        <p:spPr>
          <a:xfrm>
            <a:off x="3639312" y="2715768"/>
            <a:ext cx="2212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172A"/>
                </a:solidFill>
              </a:rPr>
              <a:t>在庫・生産の精度向上</a:t>
            </a:r>
            <a:endParaRPr lang="en-US" sz="1200" dirty="0"/>
          </a:p>
        </p:txBody>
      </p:sp>
      <p:sp>
        <p:nvSpPr>
          <p:cNvPr id="27" name="Shape 23"/>
          <p:cNvSpPr/>
          <p:nvPr/>
        </p:nvSpPr>
        <p:spPr>
          <a:xfrm>
            <a:off x="3401568" y="3529584"/>
            <a:ext cx="164592" cy="164592"/>
          </a:xfrm>
          <a:prstGeom prst="line">
            <a:avLst/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8" name="Text 24"/>
          <p:cNvSpPr/>
          <p:nvPr/>
        </p:nvSpPr>
        <p:spPr>
          <a:xfrm>
            <a:off x="3639312" y="3465576"/>
            <a:ext cx="2212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172A"/>
                </a:solidFill>
              </a:rPr>
              <a:t>全拠点のサプライチェーン可視化</a:t>
            </a:r>
            <a:endParaRPr lang="en-US" sz="1200" dirty="0"/>
          </a:p>
        </p:txBody>
      </p:sp>
      <p:sp>
        <p:nvSpPr>
          <p:cNvPr id="29" name="Shape 25"/>
          <p:cNvSpPr/>
          <p:nvPr/>
        </p:nvSpPr>
        <p:spPr>
          <a:xfrm>
            <a:off x="6080760" y="1005840"/>
            <a:ext cx="2743200" cy="35661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30" name="Shape 26"/>
          <p:cNvSpPr/>
          <p:nvPr/>
        </p:nvSpPr>
        <p:spPr>
          <a:xfrm>
            <a:off x="6080760" y="1005840"/>
            <a:ext cx="2743200" cy="841248"/>
          </a:xfrm>
          <a:prstGeom prst="roundRect">
            <a:avLst>
              <a:gd name="adj" fmla="val 10870"/>
            </a:avLst>
          </a:prstGeom>
          <a:solidFill>
            <a:srgbClr val="05966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1" name="Shape 27"/>
          <p:cNvSpPr/>
          <p:nvPr/>
        </p:nvSpPr>
        <p:spPr>
          <a:xfrm>
            <a:off x="6080760" y="1463040"/>
            <a:ext cx="2743200" cy="384048"/>
          </a:xfrm>
          <a:prstGeom prst="rect">
            <a:avLst/>
          </a:prstGeom>
          <a:solidFill>
            <a:srgbClr val="059669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3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488" y="1097280"/>
            <a:ext cx="384048" cy="384048"/>
          </a:xfrm>
          <a:prstGeom prst="rect">
            <a:avLst/>
          </a:prstGeom>
        </p:spPr>
      </p:pic>
      <p:sp>
        <p:nvSpPr>
          <p:cNvPr id="33" name="Text 28"/>
          <p:cNvSpPr/>
          <p:nvPr/>
        </p:nvSpPr>
        <p:spPr>
          <a:xfrm>
            <a:off x="6629400" y="1078992"/>
            <a:ext cx="20848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適用範囲</a:t>
            </a:r>
            <a:endParaRPr lang="en-US" sz="1300" dirty="0"/>
          </a:p>
        </p:txBody>
      </p:sp>
      <p:sp>
        <p:nvSpPr>
          <p:cNvPr id="34" name="Shape 29"/>
          <p:cNvSpPr/>
          <p:nvPr/>
        </p:nvSpPr>
        <p:spPr>
          <a:xfrm>
            <a:off x="6281928" y="2029968"/>
            <a:ext cx="164592" cy="164592"/>
          </a:xfrm>
          <a:prstGeom prst="line">
            <a:avLst/>
          </a:prstGeom>
          <a:solidFill>
            <a:srgbClr val="05966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5" name="Text 30"/>
          <p:cNvSpPr/>
          <p:nvPr/>
        </p:nvSpPr>
        <p:spPr>
          <a:xfrm>
            <a:off x="6519672" y="1965960"/>
            <a:ext cx="2212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172A"/>
                </a:solidFill>
              </a:rPr>
              <a:t>対象: 国内全製造拠点</a:t>
            </a:r>
            <a:endParaRPr lang="en-US" sz="1200" dirty="0"/>
          </a:p>
        </p:txBody>
      </p:sp>
      <p:sp>
        <p:nvSpPr>
          <p:cNvPr id="36" name="Shape 31"/>
          <p:cNvSpPr/>
          <p:nvPr/>
        </p:nvSpPr>
        <p:spPr>
          <a:xfrm>
            <a:off x="6281928" y="2779776"/>
            <a:ext cx="164592" cy="164592"/>
          </a:xfrm>
          <a:prstGeom prst="line">
            <a:avLst/>
          </a:prstGeom>
          <a:solidFill>
            <a:srgbClr val="05966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7" name="Text 32"/>
          <p:cNvSpPr/>
          <p:nvPr/>
        </p:nvSpPr>
        <p:spPr>
          <a:xfrm>
            <a:off x="6519672" y="2715768"/>
            <a:ext cx="2212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172A"/>
                </a:solidFill>
              </a:rPr>
              <a:t>業務: 調達→製造→出荷→品質</a:t>
            </a:r>
            <a:endParaRPr lang="en-US" sz="1200" dirty="0"/>
          </a:p>
        </p:txBody>
      </p:sp>
      <p:sp>
        <p:nvSpPr>
          <p:cNvPr id="38" name="Shape 33"/>
          <p:cNvSpPr/>
          <p:nvPr/>
        </p:nvSpPr>
        <p:spPr>
          <a:xfrm>
            <a:off x="6281928" y="3529584"/>
            <a:ext cx="164592" cy="164592"/>
          </a:xfrm>
          <a:prstGeom prst="line">
            <a:avLst/>
          </a:prstGeom>
          <a:solidFill>
            <a:srgbClr val="05966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9" name="Text 34"/>
          <p:cNvSpPr/>
          <p:nvPr/>
        </p:nvSpPr>
        <p:spPr>
          <a:xfrm>
            <a:off x="6519672" y="3465576"/>
            <a:ext cx="2212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172A"/>
                </a:solidFill>
              </a:rPr>
              <a:t>ユーザー: 生産管理・調達・品質・経営</a:t>
            </a:r>
            <a:endParaRPr lang="en-US" sz="1200" dirty="0"/>
          </a:p>
        </p:txBody>
      </p:sp>
      <p:sp>
        <p:nvSpPr>
          <p:cNvPr id="40" name="Text 35"/>
          <p:cNvSpPr/>
          <p:nvPr/>
        </p:nvSpPr>
        <p:spPr>
          <a:xfrm>
            <a:off x="320040" y="4709160"/>
            <a:ext cx="8503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4748B"/>
                </a:solidFill>
              </a:rPr>
              <a:t>自動車部品サプライヤー向け　完成車メーカー（OEM）との連携を含む統合管理システム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1628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Text 1"/>
          <p:cNvSpPr/>
          <p:nvPr/>
        </p:nvSpPr>
        <p:spPr>
          <a:xfrm>
            <a:off x="411480" y="0"/>
            <a:ext cx="6858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業務要件 — 7つの業務領域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11480" y="667512"/>
            <a:ext cx="8321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4748B"/>
                </a:solidFill>
              </a:rPr>
              <a:t>対象業務の全体像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7863840" y="128016"/>
            <a:ext cx="1143000" cy="384048"/>
          </a:xfrm>
          <a:prstGeom prst="roundRect">
            <a:avLst>
              <a:gd name="adj" fmla="val 14286"/>
            </a:avLst>
          </a:prstGeom>
          <a:solidFill>
            <a:srgbClr val="0EA5E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7863840" y="128016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BUSINESS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74320" y="1078992"/>
            <a:ext cx="2066544" cy="17556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8" name="Shape 6"/>
          <p:cNvSpPr/>
          <p:nvPr/>
        </p:nvSpPr>
        <p:spPr>
          <a:xfrm>
            <a:off x="365760" y="1152144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3B82F6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188720"/>
            <a:ext cx="365760" cy="36576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68680" y="1143000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受注管理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365760" y="1719072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• EDI受信（内示・確定発注）</a:t>
            </a:r>
            <a:endParaRPr lang="en-US" sz="950" dirty="0"/>
          </a:p>
        </p:txBody>
      </p:sp>
      <p:sp>
        <p:nvSpPr>
          <p:cNvPr id="12" name="Text 9"/>
          <p:cNvSpPr/>
          <p:nvPr/>
        </p:nvSpPr>
        <p:spPr>
          <a:xfrm>
            <a:off x="365760" y="2066544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• 複数OEM・複数フォーマット対応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365760" y="2414016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• 電子かんばん受信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2432304" y="1078992"/>
            <a:ext cx="2066544" cy="17556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15" name="Shape 12"/>
          <p:cNvSpPr/>
          <p:nvPr/>
        </p:nvSpPr>
        <p:spPr>
          <a:xfrm>
            <a:off x="2523744" y="1152144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8B5CF6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9464" y="1188720"/>
            <a:ext cx="365760" cy="36576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3026664" y="1143000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生産計画</a:t>
            </a:r>
            <a:endParaRPr lang="en-US" sz="1100" dirty="0"/>
          </a:p>
        </p:txBody>
      </p:sp>
      <p:sp>
        <p:nvSpPr>
          <p:cNvPr id="18" name="Text 14"/>
          <p:cNvSpPr/>
          <p:nvPr/>
        </p:nvSpPr>
        <p:spPr>
          <a:xfrm>
            <a:off x="2523744" y="1719072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• 中期3ヶ月・短期2週間計画</a:t>
            </a:r>
            <a:endParaRPr lang="en-US" sz="950" dirty="0"/>
          </a:p>
        </p:txBody>
      </p:sp>
      <p:sp>
        <p:nvSpPr>
          <p:cNvPr id="19" name="Text 15"/>
          <p:cNvSpPr/>
          <p:nvPr/>
        </p:nvSpPr>
        <p:spPr>
          <a:xfrm>
            <a:off x="2523744" y="2066544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• MRP自動計算</a:t>
            </a:r>
            <a:endParaRPr lang="en-US" sz="950" dirty="0"/>
          </a:p>
        </p:txBody>
      </p:sp>
      <p:sp>
        <p:nvSpPr>
          <p:cNvPr id="20" name="Text 16"/>
          <p:cNvSpPr/>
          <p:nvPr/>
        </p:nvSpPr>
        <p:spPr>
          <a:xfrm>
            <a:off x="2523744" y="2414016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• What-If シミュレーション</a:t>
            </a:r>
            <a:endParaRPr lang="en-US" sz="950" dirty="0"/>
          </a:p>
        </p:txBody>
      </p:sp>
      <p:sp>
        <p:nvSpPr>
          <p:cNvPr id="21" name="Shape 17"/>
          <p:cNvSpPr/>
          <p:nvPr/>
        </p:nvSpPr>
        <p:spPr>
          <a:xfrm>
            <a:off x="4590288" y="1078992"/>
            <a:ext cx="2066544" cy="17556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22" name="Shape 18"/>
          <p:cNvSpPr/>
          <p:nvPr/>
        </p:nvSpPr>
        <p:spPr>
          <a:xfrm>
            <a:off x="4681728" y="1152144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0891B2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7448" y="1188720"/>
            <a:ext cx="365760" cy="365760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5184648" y="1143000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製造指示</a:t>
            </a:r>
            <a:endParaRPr lang="en-US" sz="1100" dirty="0"/>
          </a:p>
        </p:txBody>
      </p:sp>
      <p:sp>
        <p:nvSpPr>
          <p:cNvPr id="25" name="Text 20"/>
          <p:cNvSpPr/>
          <p:nvPr/>
        </p:nvSpPr>
        <p:spPr>
          <a:xfrm>
            <a:off x="4681728" y="1719072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• 工程別指示書発行</a:t>
            </a:r>
            <a:endParaRPr lang="en-US" sz="950" dirty="0"/>
          </a:p>
        </p:txBody>
      </p:sp>
      <p:sp>
        <p:nvSpPr>
          <p:cNvPr id="26" name="Text 21"/>
          <p:cNvSpPr/>
          <p:nvPr/>
        </p:nvSpPr>
        <p:spPr>
          <a:xfrm>
            <a:off x="4681728" y="2066544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• バーコード/QRコード対応</a:t>
            </a:r>
            <a:endParaRPr lang="en-US" sz="950" dirty="0"/>
          </a:p>
        </p:txBody>
      </p:sp>
      <p:sp>
        <p:nvSpPr>
          <p:cNvPr id="27" name="Text 22"/>
          <p:cNvSpPr/>
          <p:nvPr/>
        </p:nvSpPr>
        <p:spPr>
          <a:xfrm>
            <a:off x="4681728" y="2414016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• 工程進捗リアルタイム把握</a:t>
            </a:r>
            <a:endParaRPr lang="en-US" sz="950" dirty="0"/>
          </a:p>
        </p:txBody>
      </p:sp>
      <p:sp>
        <p:nvSpPr>
          <p:cNvPr id="28" name="Shape 23"/>
          <p:cNvSpPr/>
          <p:nvPr/>
        </p:nvSpPr>
        <p:spPr>
          <a:xfrm>
            <a:off x="6748272" y="1078992"/>
            <a:ext cx="2066544" cy="17556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29" name="Shape 24"/>
          <p:cNvSpPr/>
          <p:nvPr/>
        </p:nvSpPr>
        <p:spPr>
          <a:xfrm>
            <a:off x="6839712" y="1152144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059669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3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5432" y="1188720"/>
            <a:ext cx="365760" cy="365760"/>
          </a:xfrm>
          <a:prstGeom prst="rect">
            <a:avLst/>
          </a:prstGeom>
        </p:spPr>
      </p:pic>
      <p:sp>
        <p:nvSpPr>
          <p:cNvPr id="31" name="Text 25"/>
          <p:cNvSpPr/>
          <p:nvPr/>
        </p:nvSpPr>
        <p:spPr>
          <a:xfrm>
            <a:off x="7342632" y="1143000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在庫管理</a:t>
            </a:r>
            <a:endParaRPr lang="en-US" sz="1100" dirty="0"/>
          </a:p>
        </p:txBody>
      </p:sp>
      <p:sp>
        <p:nvSpPr>
          <p:cNvPr id="32" name="Text 26"/>
          <p:cNvSpPr/>
          <p:nvPr/>
        </p:nvSpPr>
        <p:spPr>
          <a:xfrm>
            <a:off x="6839712" y="1719072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• 原材料〜完成品の一元管理</a:t>
            </a:r>
            <a:endParaRPr lang="en-US" sz="950" dirty="0"/>
          </a:p>
        </p:txBody>
      </p:sp>
      <p:sp>
        <p:nvSpPr>
          <p:cNvPr id="33" name="Text 27"/>
          <p:cNvSpPr/>
          <p:nvPr/>
        </p:nvSpPr>
        <p:spPr>
          <a:xfrm>
            <a:off x="6839712" y="2066544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• FIFO出庫・棚卸支援</a:t>
            </a:r>
            <a:endParaRPr lang="en-US" sz="950" dirty="0"/>
          </a:p>
        </p:txBody>
      </p:sp>
      <p:sp>
        <p:nvSpPr>
          <p:cNvPr id="34" name="Text 28"/>
          <p:cNvSpPr/>
          <p:nvPr/>
        </p:nvSpPr>
        <p:spPr>
          <a:xfrm>
            <a:off x="6839712" y="2414016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• 自動発注アラート</a:t>
            </a:r>
            <a:endParaRPr lang="en-US" sz="950" dirty="0"/>
          </a:p>
        </p:txBody>
      </p:sp>
      <p:sp>
        <p:nvSpPr>
          <p:cNvPr id="35" name="Shape 29"/>
          <p:cNvSpPr/>
          <p:nvPr/>
        </p:nvSpPr>
        <p:spPr>
          <a:xfrm>
            <a:off x="1371600" y="3017520"/>
            <a:ext cx="2066544" cy="17556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36" name="Shape 30"/>
          <p:cNvSpPr/>
          <p:nvPr/>
        </p:nvSpPr>
        <p:spPr>
          <a:xfrm>
            <a:off x="1463040" y="3090672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7C3AED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3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8760" y="3127248"/>
            <a:ext cx="365760" cy="365760"/>
          </a:xfrm>
          <a:prstGeom prst="rect">
            <a:avLst/>
          </a:prstGeom>
        </p:spPr>
      </p:pic>
      <p:sp>
        <p:nvSpPr>
          <p:cNvPr id="38" name="Text 31"/>
          <p:cNvSpPr/>
          <p:nvPr/>
        </p:nvSpPr>
        <p:spPr>
          <a:xfrm>
            <a:off x="1965960" y="3081528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調達・購買</a:t>
            </a:r>
            <a:endParaRPr lang="en-US" sz="1100" dirty="0"/>
          </a:p>
        </p:txBody>
      </p:sp>
      <p:sp>
        <p:nvSpPr>
          <p:cNvPr id="39" name="Text 32"/>
          <p:cNvSpPr/>
          <p:nvPr/>
        </p:nvSpPr>
        <p:spPr>
          <a:xfrm>
            <a:off x="1463040" y="3657600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• MRP連動の自動購買依頼</a:t>
            </a:r>
            <a:endParaRPr lang="en-US" sz="950" dirty="0"/>
          </a:p>
        </p:txBody>
      </p:sp>
      <p:sp>
        <p:nvSpPr>
          <p:cNvPr id="40" name="Text 33"/>
          <p:cNvSpPr/>
          <p:nvPr/>
        </p:nvSpPr>
        <p:spPr>
          <a:xfrm>
            <a:off x="1463040" y="4005072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• サプライヤー発注・受入管理</a:t>
            </a:r>
            <a:endParaRPr lang="en-US" sz="950" dirty="0"/>
          </a:p>
        </p:txBody>
      </p:sp>
      <p:sp>
        <p:nvSpPr>
          <p:cNvPr id="41" name="Text 34"/>
          <p:cNvSpPr/>
          <p:nvPr/>
        </p:nvSpPr>
        <p:spPr>
          <a:xfrm>
            <a:off x="1463040" y="4352544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• 納期遵守率・品質実績追跡</a:t>
            </a:r>
            <a:endParaRPr lang="en-US" sz="950" dirty="0"/>
          </a:p>
        </p:txBody>
      </p:sp>
      <p:sp>
        <p:nvSpPr>
          <p:cNvPr id="42" name="Shape 35"/>
          <p:cNvSpPr/>
          <p:nvPr/>
        </p:nvSpPr>
        <p:spPr>
          <a:xfrm>
            <a:off x="3547872" y="3017520"/>
            <a:ext cx="2066544" cy="17556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43" name="Shape 36"/>
          <p:cNvSpPr/>
          <p:nvPr/>
        </p:nvSpPr>
        <p:spPr>
          <a:xfrm>
            <a:off x="3639312" y="3090672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0D9488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4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85032" y="3127248"/>
            <a:ext cx="365760" cy="365760"/>
          </a:xfrm>
          <a:prstGeom prst="rect">
            <a:avLst/>
          </a:prstGeom>
        </p:spPr>
      </p:pic>
      <p:sp>
        <p:nvSpPr>
          <p:cNvPr id="45" name="Text 37"/>
          <p:cNvSpPr/>
          <p:nvPr/>
        </p:nvSpPr>
        <p:spPr>
          <a:xfrm>
            <a:off x="4142232" y="3081528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出荷管理</a:t>
            </a:r>
            <a:endParaRPr lang="en-US" sz="1100" dirty="0"/>
          </a:p>
        </p:txBody>
      </p:sp>
      <p:sp>
        <p:nvSpPr>
          <p:cNvPr id="46" name="Text 38"/>
          <p:cNvSpPr/>
          <p:nvPr/>
        </p:nvSpPr>
        <p:spPr>
          <a:xfrm>
            <a:off x="3639312" y="3657600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• かんばん連動ピッキング指示</a:t>
            </a:r>
            <a:endParaRPr lang="en-US" sz="950" dirty="0"/>
          </a:p>
        </p:txBody>
      </p:sp>
      <p:sp>
        <p:nvSpPr>
          <p:cNvPr id="47" name="Text 39"/>
          <p:cNvSpPr/>
          <p:nvPr/>
        </p:nvSpPr>
        <p:spPr>
          <a:xfrm>
            <a:off x="3639312" y="4005072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• 混載・ミルクラン配送計画</a:t>
            </a:r>
            <a:endParaRPr lang="en-US" sz="950" dirty="0"/>
          </a:p>
        </p:txBody>
      </p:sp>
      <p:sp>
        <p:nvSpPr>
          <p:cNvPr id="48" name="Text 40"/>
          <p:cNvSpPr/>
          <p:nvPr/>
        </p:nvSpPr>
        <p:spPr>
          <a:xfrm>
            <a:off x="3639312" y="4352544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• EDI出荷実績自動送信</a:t>
            </a:r>
            <a:endParaRPr lang="en-US" sz="950" dirty="0"/>
          </a:p>
        </p:txBody>
      </p:sp>
      <p:sp>
        <p:nvSpPr>
          <p:cNvPr id="49" name="Shape 41"/>
          <p:cNvSpPr/>
          <p:nvPr/>
        </p:nvSpPr>
        <p:spPr>
          <a:xfrm>
            <a:off x="5724144" y="3017520"/>
            <a:ext cx="2066544" cy="17556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0" name="Shape 42"/>
          <p:cNvSpPr/>
          <p:nvPr/>
        </p:nvSpPr>
        <p:spPr>
          <a:xfrm>
            <a:off x="5815584" y="3090672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DC2626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51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61304" y="3127248"/>
            <a:ext cx="365760" cy="365760"/>
          </a:xfrm>
          <a:prstGeom prst="rect">
            <a:avLst/>
          </a:prstGeom>
        </p:spPr>
      </p:pic>
      <p:sp>
        <p:nvSpPr>
          <p:cNvPr id="52" name="Text 43"/>
          <p:cNvSpPr/>
          <p:nvPr/>
        </p:nvSpPr>
        <p:spPr>
          <a:xfrm>
            <a:off x="6318504" y="3081528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品質・</a:t>
            </a:r>
            <a:endParaRPr lang="en-US" sz="1100" dirty="0"/>
          </a:p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トレーサビリティ</a:t>
            </a:r>
            <a:endParaRPr lang="en-US" sz="1100" dirty="0"/>
          </a:p>
        </p:txBody>
      </p:sp>
      <p:sp>
        <p:nvSpPr>
          <p:cNvPr id="53" name="Text 44"/>
          <p:cNvSpPr/>
          <p:nvPr/>
        </p:nvSpPr>
        <p:spPr>
          <a:xfrm>
            <a:off x="5815584" y="3657600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• ロット単位追跡（前後向き）</a:t>
            </a:r>
            <a:endParaRPr lang="en-US" sz="950" dirty="0"/>
          </a:p>
        </p:txBody>
      </p:sp>
      <p:sp>
        <p:nvSpPr>
          <p:cNvPr id="54" name="Text 45"/>
          <p:cNvSpPr/>
          <p:nvPr/>
        </p:nvSpPr>
        <p:spPr>
          <a:xfrm>
            <a:off x="5815584" y="4005072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• リコール影響範囲即時特定</a:t>
            </a:r>
            <a:endParaRPr lang="en-US" sz="950" dirty="0"/>
          </a:p>
        </p:txBody>
      </p:sp>
      <p:sp>
        <p:nvSpPr>
          <p:cNvPr id="55" name="Text 46"/>
          <p:cNvSpPr/>
          <p:nvPr/>
        </p:nvSpPr>
        <p:spPr>
          <a:xfrm>
            <a:off x="5815584" y="4352544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4748B"/>
                </a:solidFill>
              </a:rPr>
              <a:t>• IATF 16949 対応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1628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Text 1"/>
          <p:cNvSpPr/>
          <p:nvPr/>
        </p:nvSpPr>
        <p:spPr>
          <a:xfrm>
            <a:off x="411480" y="0"/>
            <a:ext cx="6858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機能要件一覧 — 16機能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11480" y="667512"/>
            <a:ext cx="8321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4748B"/>
                </a:solidFill>
              </a:rPr>
              <a:t>優先度別機能マップ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7863840" y="128016"/>
            <a:ext cx="1143000" cy="384048"/>
          </a:xfrm>
          <a:prstGeom prst="roundRect">
            <a:avLst>
              <a:gd name="adj" fmla="val 14286"/>
            </a:avLst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7863840" y="128016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FUNCTIONS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320040" y="1005840"/>
            <a:ext cx="146304" cy="146304"/>
          </a:xfrm>
          <a:prstGeom prst="roundRect">
            <a:avLst>
              <a:gd name="adj" fmla="val 18750"/>
            </a:avLst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8" name="Text 6"/>
          <p:cNvSpPr/>
          <p:nvPr/>
        </p:nvSpPr>
        <p:spPr>
          <a:xfrm>
            <a:off x="521208" y="978408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F172A"/>
                </a:solidFill>
              </a:rPr>
              <a:t>必須 (12)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1508760" y="1005840"/>
            <a:ext cx="146304" cy="146304"/>
          </a:xfrm>
          <a:prstGeom prst="roundRect">
            <a:avLst>
              <a:gd name="adj" fmla="val 18750"/>
            </a:avLst>
          </a:prstGeom>
          <a:solidFill>
            <a:srgbClr val="0EA5E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/>
          <p:nvPr/>
        </p:nvSpPr>
        <p:spPr>
          <a:xfrm>
            <a:off x="1709928" y="978408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F172A"/>
                </a:solidFill>
              </a:rPr>
              <a:t>重要 (2)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2560320" y="1005840"/>
            <a:ext cx="146304" cy="146304"/>
          </a:xfrm>
          <a:prstGeom prst="roundRect">
            <a:avLst>
              <a:gd name="adj" fmla="val 18750"/>
            </a:avLst>
          </a:prstGeom>
          <a:solidFill>
            <a:srgbClr val="64748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2" name="Text 10"/>
          <p:cNvSpPr/>
          <p:nvPr/>
        </p:nvSpPr>
        <p:spPr>
          <a:xfrm>
            <a:off x="2761488" y="978408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F172A"/>
                </a:solidFill>
              </a:rPr>
              <a:t>任意 (2)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274320" y="1261872"/>
            <a:ext cx="2029968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14" name="Shape 12"/>
          <p:cNvSpPr/>
          <p:nvPr/>
        </p:nvSpPr>
        <p:spPr>
          <a:xfrm>
            <a:off x="274320" y="1261872"/>
            <a:ext cx="201168" cy="841248"/>
          </a:xfrm>
          <a:prstGeom prst="roundRect">
            <a:avLst>
              <a:gd name="adj" fmla="val 31818"/>
            </a:avLst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5" name="Shape 13"/>
          <p:cNvSpPr/>
          <p:nvPr/>
        </p:nvSpPr>
        <p:spPr>
          <a:xfrm>
            <a:off x="374904" y="1261872"/>
            <a:ext cx="100584" cy="841248"/>
          </a:xfrm>
          <a:prstGeom prst="rect">
            <a:avLst/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6" name="Text 14"/>
          <p:cNvSpPr/>
          <p:nvPr/>
        </p:nvSpPr>
        <p:spPr>
          <a:xfrm>
            <a:off x="530352" y="1353312"/>
            <a:ext cx="621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A56DB"/>
                </a:solidFill>
              </a:rPr>
              <a:t>F-001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530352" y="1591056"/>
            <a:ext cx="16642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EDI受信・変換処理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2359152" y="1261872"/>
            <a:ext cx="2029968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19" name="Shape 17"/>
          <p:cNvSpPr/>
          <p:nvPr/>
        </p:nvSpPr>
        <p:spPr>
          <a:xfrm>
            <a:off x="2359152" y="1261872"/>
            <a:ext cx="201168" cy="841248"/>
          </a:xfrm>
          <a:prstGeom prst="roundRect">
            <a:avLst>
              <a:gd name="adj" fmla="val 31818"/>
            </a:avLst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0" name="Shape 18"/>
          <p:cNvSpPr/>
          <p:nvPr/>
        </p:nvSpPr>
        <p:spPr>
          <a:xfrm>
            <a:off x="2459736" y="1261872"/>
            <a:ext cx="100584" cy="841248"/>
          </a:xfrm>
          <a:prstGeom prst="rect">
            <a:avLst/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1" name="Text 19"/>
          <p:cNvSpPr/>
          <p:nvPr/>
        </p:nvSpPr>
        <p:spPr>
          <a:xfrm>
            <a:off x="2615184" y="1353312"/>
            <a:ext cx="621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A56DB"/>
                </a:solidFill>
              </a:rPr>
              <a:t>F-002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615184" y="1591056"/>
            <a:ext cx="16642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受注管理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443984" y="1261872"/>
            <a:ext cx="2029968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24" name="Shape 22"/>
          <p:cNvSpPr/>
          <p:nvPr/>
        </p:nvSpPr>
        <p:spPr>
          <a:xfrm>
            <a:off x="4443984" y="1261872"/>
            <a:ext cx="201168" cy="841248"/>
          </a:xfrm>
          <a:prstGeom prst="roundRect">
            <a:avLst>
              <a:gd name="adj" fmla="val 31818"/>
            </a:avLst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5" name="Shape 23"/>
          <p:cNvSpPr/>
          <p:nvPr/>
        </p:nvSpPr>
        <p:spPr>
          <a:xfrm>
            <a:off x="4544568" y="1261872"/>
            <a:ext cx="100584" cy="841248"/>
          </a:xfrm>
          <a:prstGeom prst="rect">
            <a:avLst/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6" name="Text 24"/>
          <p:cNvSpPr/>
          <p:nvPr/>
        </p:nvSpPr>
        <p:spPr>
          <a:xfrm>
            <a:off x="4700016" y="1353312"/>
            <a:ext cx="621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A56DB"/>
                </a:solidFill>
              </a:rPr>
              <a:t>F-003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700016" y="1591056"/>
            <a:ext cx="16642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生産計画立案（MRP）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6528816" y="1261872"/>
            <a:ext cx="2029968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29" name="Shape 27"/>
          <p:cNvSpPr/>
          <p:nvPr/>
        </p:nvSpPr>
        <p:spPr>
          <a:xfrm>
            <a:off x="6528816" y="1261872"/>
            <a:ext cx="201168" cy="841248"/>
          </a:xfrm>
          <a:prstGeom prst="roundRect">
            <a:avLst>
              <a:gd name="adj" fmla="val 31818"/>
            </a:avLst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0" name="Shape 28"/>
          <p:cNvSpPr/>
          <p:nvPr/>
        </p:nvSpPr>
        <p:spPr>
          <a:xfrm>
            <a:off x="6629400" y="1261872"/>
            <a:ext cx="100584" cy="841248"/>
          </a:xfrm>
          <a:prstGeom prst="rect">
            <a:avLst/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1" name="Text 29"/>
          <p:cNvSpPr/>
          <p:nvPr/>
        </p:nvSpPr>
        <p:spPr>
          <a:xfrm>
            <a:off x="6784848" y="1353312"/>
            <a:ext cx="621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A56DB"/>
                </a:solidFill>
              </a:rPr>
              <a:t>F-004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6784848" y="1591056"/>
            <a:ext cx="16642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製造指示発行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274320" y="2157984"/>
            <a:ext cx="2029968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34" name="Shape 32"/>
          <p:cNvSpPr/>
          <p:nvPr/>
        </p:nvSpPr>
        <p:spPr>
          <a:xfrm>
            <a:off x="274320" y="2157984"/>
            <a:ext cx="201168" cy="841248"/>
          </a:xfrm>
          <a:prstGeom prst="roundRect">
            <a:avLst>
              <a:gd name="adj" fmla="val 31818"/>
            </a:avLst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5" name="Shape 33"/>
          <p:cNvSpPr/>
          <p:nvPr/>
        </p:nvSpPr>
        <p:spPr>
          <a:xfrm>
            <a:off x="374904" y="2157984"/>
            <a:ext cx="100584" cy="841248"/>
          </a:xfrm>
          <a:prstGeom prst="rect">
            <a:avLst/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6" name="Text 34"/>
          <p:cNvSpPr/>
          <p:nvPr/>
        </p:nvSpPr>
        <p:spPr>
          <a:xfrm>
            <a:off x="530352" y="2249424"/>
            <a:ext cx="621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A56DB"/>
                </a:solidFill>
              </a:rPr>
              <a:t>F-005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530352" y="2487168"/>
            <a:ext cx="16642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工程進捗管理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2359152" y="2157984"/>
            <a:ext cx="2029968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39" name="Shape 37"/>
          <p:cNvSpPr/>
          <p:nvPr/>
        </p:nvSpPr>
        <p:spPr>
          <a:xfrm>
            <a:off x="2359152" y="2157984"/>
            <a:ext cx="201168" cy="841248"/>
          </a:xfrm>
          <a:prstGeom prst="roundRect">
            <a:avLst>
              <a:gd name="adj" fmla="val 31818"/>
            </a:avLst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40" name="Shape 38"/>
          <p:cNvSpPr/>
          <p:nvPr/>
        </p:nvSpPr>
        <p:spPr>
          <a:xfrm>
            <a:off x="2459736" y="2157984"/>
            <a:ext cx="100584" cy="841248"/>
          </a:xfrm>
          <a:prstGeom prst="rect">
            <a:avLst/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41" name="Text 39"/>
          <p:cNvSpPr/>
          <p:nvPr/>
        </p:nvSpPr>
        <p:spPr>
          <a:xfrm>
            <a:off x="2615184" y="2249424"/>
            <a:ext cx="621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A56DB"/>
                </a:solidFill>
              </a:rPr>
              <a:t>F-006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2615184" y="2487168"/>
            <a:ext cx="16642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在庫管理（入出庫）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4443984" y="2157984"/>
            <a:ext cx="2029968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44" name="Shape 42"/>
          <p:cNvSpPr/>
          <p:nvPr/>
        </p:nvSpPr>
        <p:spPr>
          <a:xfrm>
            <a:off x="4443984" y="2157984"/>
            <a:ext cx="201168" cy="841248"/>
          </a:xfrm>
          <a:prstGeom prst="roundRect">
            <a:avLst>
              <a:gd name="adj" fmla="val 31818"/>
            </a:avLst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45" name="Shape 43"/>
          <p:cNvSpPr/>
          <p:nvPr/>
        </p:nvSpPr>
        <p:spPr>
          <a:xfrm>
            <a:off x="4544568" y="2157984"/>
            <a:ext cx="100584" cy="841248"/>
          </a:xfrm>
          <a:prstGeom prst="rect">
            <a:avLst/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46" name="Text 44"/>
          <p:cNvSpPr/>
          <p:nvPr/>
        </p:nvSpPr>
        <p:spPr>
          <a:xfrm>
            <a:off x="4700016" y="2249424"/>
            <a:ext cx="621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A56DB"/>
                </a:solidFill>
              </a:rPr>
              <a:t>F-007</a:t>
            </a:r>
            <a:endParaRPr lang="en-US" sz="900" dirty="0"/>
          </a:p>
        </p:txBody>
      </p:sp>
      <p:sp>
        <p:nvSpPr>
          <p:cNvPr id="47" name="Text 45"/>
          <p:cNvSpPr/>
          <p:nvPr/>
        </p:nvSpPr>
        <p:spPr>
          <a:xfrm>
            <a:off x="4700016" y="2487168"/>
            <a:ext cx="16642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棚卸管理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6528816" y="2157984"/>
            <a:ext cx="2029968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49" name="Shape 47"/>
          <p:cNvSpPr/>
          <p:nvPr/>
        </p:nvSpPr>
        <p:spPr>
          <a:xfrm>
            <a:off x="6528816" y="2157984"/>
            <a:ext cx="201168" cy="841248"/>
          </a:xfrm>
          <a:prstGeom prst="roundRect">
            <a:avLst>
              <a:gd name="adj" fmla="val 31818"/>
            </a:avLst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50" name="Shape 48"/>
          <p:cNvSpPr/>
          <p:nvPr/>
        </p:nvSpPr>
        <p:spPr>
          <a:xfrm>
            <a:off x="6629400" y="2157984"/>
            <a:ext cx="100584" cy="841248"/>
          </a:xfrm>
          <a:prstGeom prst="rect">
            <a:avLst/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51" name="Text 49"/>
          <p:cNvSpPr/>
          <p:nvPr/>
        </p:nvSpPr>
        <p:spPr>
          <a:xfrm>
            <a:off x="6784848" y="2249424"/>
            <a:ext cx="621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A56DB"/>
                </a:solidFill>
              </a:rPr>
              <a:t>F-008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6784848" y="2487168"/>
            <a:ext cx="16642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調達・発注管理</a:t>
            </a:r>
            <a:endParaRPr lang="en-US" sz="1100" dirty="0"/>
          </a:p>
        </p:txBody>
      </p:sp>
      <p:sp>
        <p:nvSpPr>
          <p:cNvPr id="53" name="Shape 51"/>
          <p:cNvSpPr/>
          <p:nvPr/>
        </p:nvSpPr>
        <p:spPr>
          <a:xfrm>
            <a:off x="274320" y="3054096"/>
            <a:ext cx="2029968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4" name="Shape 52"/>
          <p:cNvSpPr/>
          <p:nvPr/>
        </p:nvSpPr>
        <p:spPr>
          <a:xfrm>
            <a:off x="274320" y="3054096"/>
            <a:ext cx="201168" cy="841248"/>
          </a:xfrm>
          <a:prstGeom prst="roundRect">
            <a:avLst>
              <a:gd name="adj" fmla="val 31818"/>
            </a:avLst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55" name="Shape 53"/>
          <p:cNvSpPr/>
          <p:nvPr/>
        </p:nvSpPr>
        <p:spPr>
          <a:xfrm>
            <a:off x="374904" y="3054096"/>
            <a:ext cx="100584" cy="841248"/>
          </a:xfrm>
          <a:prstGeom prst="rect">
            <a:avLst/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56" name="Text 54"/>
          <p:cNvSpPr/>
          <p:nvPr/>
        </p:nvSpPr>
        <p:spPr>
          <a:xfrm>
            <a:off x="530352" y="3145536"/>
            <a:ext cx="621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A56DB"/>
                </a:solidFill>
              </a:rPr>
              <a:t>F-009</a:t>
            </a:r>
            <a:endParaRPr lang="en-US" sz="900" dirty="0"/>
          </a:p>
        </p:txBody>
      </p:sp>
      <p:sp>
        <p:nvSpPr>
          <p:cNvPr id="57" name="Text 55"/>
          <p:cNvSpPr/>
          <p:nvPr/>
        </p:nvSpPr>
        <p:spPr>
          <a:xfrm>
            <a:off x="530352" y="3383280"/>
            <a:ext cx="16642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出荷管理</a:t>
            </a:r>
            <a:endParaRPr lang="en-US" sz="1100" dirty="0"/>
          </a:p>
        </p:txBody>
      </p:sp>
      <p:sp>
        <p:nvSpPr>
          <p:cNvPr id="58" name="Shape 56"/>
          <p:cNvSpPr/>
          <p:nvPr/>
        </p:nvSpPr>
        <p:spPr>
          <a:xfrm>
            <a:off x="2359152" y="3054096"/>
            <a:ext cx="2029968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9" name="Shape 57"/>
          <p:cNvSpPr/>
          <p:nvPr/>
        </p:nvSpPr>
        <p:spPr>
          <a:xfrm>
            <a:off x="2359152" y="3054096"/>
            <a:ext cx="201168" cy="841248"/>
          </a:xfrm>
          <a:prstGeom prst="roundRect">
            <a:avLst>
              <a:gd name="adj" fmla="val 31818"/>
            </a:avLst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60" name="Shape 58"/>
          <p:cNvSpPr/>
          <p:nvPr/>
        </p:nvSpPr>
        <p:spPr>
          <a:xfrm>
            <a:off x="2459736" y="3054096"/>
            <a:ext cx="100584" cy="841248"/>
          </a:xfrm>
          <a:prstGeom prst="rect">
            <a:avLst/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61" name="Text 59"/>
          <p:cNvSpPr/>
          <p:nvPr/>
        </p:nvSpPr>
        <p:spPr>
          <a:xfrm>
            <a:off x="2615184" y="3145536"/>
            <a:ext cx="621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A56DB"/>
                </a:solidFill>
              </a:rPr>
              <a:t>F-010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2615184" y="3383280"/>
            <a:ext cx="16642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トレーサビリティ管理</a:t>
            </a:r>
            <a:endParaRPr lang="en-US" sz="1100" dirty="0"/>
          </a:p>
        </p:txBody>
      </p:sp>
      <p:sp>
        <p:nvSpPr>
          <p:cNvPr id="63" name="Shape 61"/>
          <p:cNvSpPr/>
          <p:nvPr/>
        </p:nvSpPr>
        <p:spPr>
          <a:xfrm>
            <a:off x="4443984" y="3054096"/>
            <a:ext cx="2029968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64" name="Shape 62"/>
          <p:cNvSpPr/>
          <p:nvPr/>
        </p:nvSpPr>
        <p:spPr>
          <a:xfrm>
            <a:off x="4443984" y="3054096"/>
            <a:ext cx="201168" cy="841248"/>
          </a:xfrm>
          <a:prstGeom prst="roundRect">
            <a:avLst>
              <a:gd name="adj" fmla="val 31818"/>
            </a:avLst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65" name="Shape 63"/>
          <p:cNvSpPr/>
          <p:nvPr/>
        </p:nvSpPr>
        <p:spPr>
          <a:xfrm>
            <a:off x="4544568" y="3054096"/>
            <a:ext cx="100584" cy="841248"/>
          </a:xfrm>
          <a:prstGeom prst="rect">
            <a:avLst/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66" name="Text 64"/>
          <p:cNvSpPr/>
          <p:nvPr/>
        </p:nvSpPr>
        <p:spPr>
          <a:xfrm>
            <a:off x="4700016" y="3145536"/>
            <a:ext cx="621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A56DB"/>
                </a:solidFill>
              </a:rPr>
              <a:t>F-011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4700016" y="3383280"/>
            <a:ext cx="16642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品質検査記録管理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528816" y="3054096"/>
            <a:ext cx="2029968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69" name="Shape 67"/>
          <p:cNvSpPr/>
          <p:nvPr/>
        </p:nvSpPr>
        <p:spPr>
          <a:xfrm>
            <a:off x="6528816" y="3054096"/>
            <a:ext cx="201168" cy="841248"/>
          </a:xfrm>
          <a:prstGeom prst="roundRect">
            <a:avLst>
              <a:gd name="adj" fmla="val 31818"/>
            </a:avLst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70" name="Shape 68"/>
          <p:cNvSpPr/>
          <p:nvPr/>
        </p:nvSpPr>
        <p:spPr>
          <a:xfrm>
            <a:off x="6629400" y="3054096"/>
            <a:ext cx="100584" cy="841248"/>
          </a:xfrm>
          <a:prstGeom prst="rect">
            <a:avLst/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71" name="Text 69"/>
          <p:cNvSpPr/>
          <p:nvPr/>
        </p:nvSpPr>
        <p:spPr>
          <a:xfrm>
            <a:off x="6784848" y="3145536"/>
            <a:ext cx="621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A56DB"/>
                </a:solidFill>
              </a:rPr>
              <a:t>F-012</a:t>
            </a:r>
            <a:endParaRPr lang="en-US" sz="900" dirty="0"/>
          </a:p>
        </p:txBody>
      </p:sp>
      <p:sp>
        <p:nvSpPr>
          <p:cNvPr id="72" name="Text 70"/>
          <p:cNvSpPr/>
          <p:nvPr/>
        </p:nvSpPr>
        <p:spPr>
          <a:xfrm>
            <a:off x="6784848" y="3383280"/>
            <a:ext cx="16642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アラート・通知管理</a:t>
            </a:r>
            <a:endParaRPr lang="en-US" sz="1100" dirty="0"/>
          </a:p>
        </p:txBody>
      </p:sp>
      <p:sp>
        <p:nvSpPr>
          <p:cNvPr id="73" name="Shape 71"/>
          <p:cNvSpPr/>
          <p:nvPr/>
        </p:nvSpPr>
        <p:spPr>
          <a:xfrm>
            <a:off x="274320" y="3950208"/>
            <a:ext cx="2029968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74" name="Shape 72"/>
          <p:cNvSpPr/>
          <p:nvPr/>
        </p:nvSpPr>
        <p:spPr>
          <a:xfrm>
            <a:off x="274320" y="3950208"/>
            <a:ext cx="201168" cy="841248"/>
          </a:xfrm>
          <a:prstGeom prst="roundRect">
            <a:avLst>
              <a:gd name="adj" fmla="val 31818"/>
            </a:avLst>
          </a:prstGeom>
          <a:solidFill>
            <a:srgbClr val="0EA5E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75" name="Shape 73"/>
          <p:cNvSpPr/>
          <p:nvPr/>
        </p:nvSpPr>
        <p:spPr>
          <a:xfrm>
            <a:off x="374904" y="3950208"/>
            <a:ext cx="100584" cy="841248"/>
          </a:xfrm>
          <a:prstGeom prst="rect">
            <a:avLst/>
          </a:prstGeom>
          <a:solidFill>
            <a:srgbClr val="0EA5E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76" name="Text 74"/>
          <p:cNvSpPr/>
          <p:nvPr/>
        </p:nvSpPr>
        <p:spPr>
          <a:xfrm>
            <a:off x="530352" y="4041648"/>
            <a:ext cx="621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EA5E9"/>
                </a:solidFill>
              </a:rPr>
              <a:t>F-013</a:t>
            </a:r>
            <a:endParaRPr lang="en-US" sz="900" dirty="0"/>
          </a:p>
        </p:txBody>
      </p:sp>
      <p:sp>
        <p:nvSpPr>
          <p:cNvPr id="77" name="Text 75"/>
          <p:cNvSpPr/>
          <p:nvPr/>
        </p:nvSpPr>
        <p:spPr>
          <a:xfrm>
            <a:off x="530352" y="4279392"/>
            <a:ext cx="16642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KPIダッシュボード</a:t>
            </a:r>
            <a:endParaRPr lang="en-US" sz="1100" dirty="0"/>
          </a:p>
        </p:txBody>
      </p:sp>
      <p:sp>
        <p:nvSpPr>
          <p:cNvPr id="78" name="Shape 76"/>
          <p:cNvSpPr/>
          <p:nvPr/>
        </p:nvSpPr>
        <p:spPr>
          <a:xfrm>
            <a:off x="2359152" y="3950208"/>
            <a:ext cx="2029968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79" name="Shape 77"/>
          <p:cNvSpPr/>
          <p:nvPr/>
        </p:nvSpPr>
        <p:spPr>
          <a:xfrm>
            <a:off x="2359152" y="3950208"/>
            <a:ext cx="201168" cy="841248"/>
          </a:xfrm>
          <a:prstGeom prst="roundRect">
            <a:avLst>
              <a:gd name="adj" fmla="val 31818"/>
            </a:avLst>
          </a:prstGeom>
          <a:solidFill>
            <a:srgbClr val="0EA5E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80" name="Shape 78"/>
          <p:cNvSpPr/>
          <p:nvPr/>
        </p:nvSpPr>
        <p:spPr>
          <a:xfrm>
            <a:off x="2459736" y="3950208"/>
            <a:ext cx="100584" cy="841248"/>
          </a:xfrm>
          <a:prstGeom prst="rect">
            <a:avLst/>
          </a:prstGeom>
          <a:solidFill>
            <a:srgbClr val="0EA5E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81" name="Text 79"/>
          <p:cNvSpPr/>
          <p:nvPr/>
        </p:nvSpPr>
        <p:spPr>
          <a:xfrm>
            <a:off x="2615184" y="4041648"/>
            <a:ext cx="621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EA5E9"/>
                </a:solidFill>
              </a:rPr>
              <a:t>F-014</a:t>
            </a:r>
            <a:endParaRPr lang="en-US" sz="900" dirty="0"/>
          </a:p>
        </p:txBody>
      </p:sp>
      <p:sp>
        <p:nvSpPr>
          <p:cNvPr id="82" name="Text 80"/>
          <p:cNvSpPr/>
          <p:nvPr/>
        </p:nvSpPr>
        <p:spPr>
          <a:xfrm>
            <a:off x="2615184" y="4279392"/>
            <a:ext cx="16642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生産シミュレーション</a:t>
            </a:r>
            <a:endParaRPr lang="en-US" sz="1100" dirty="0"/>
          </a:p>
        </p:txBody>
      </p:sp>
      <p:sp>
        <p:nvSpPr>
          <p:cNvPr id="83" name="Shape 81"/>
          <p:cNvSpPr/>
          <p:nvPr/>
        </p:nvSpPr>
        <p:spPr>
          <a:xfrm>
            <a:off x="4443984" y="3950208"/>
            <a:ext cx="2029968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84" name="Shape 82"/>
          <p:cNvSpPr/>
          <p:nvPr/>
        </p:nvSpPr>
        <p:spPr>
          <a:xfrm>
            <a:off x="4443984" y="3950208"/>
            <a:ext cx="201168" cy="841248"/>
          </a:xfrm>
          <a:prstGeom prst="roundRect">
            <a:avLst>
              <a:gd name="adj" fmla="val 31818"/>
            </a:avLst>
          </a:prstGeom>
          <a:solidFill>
            <a:srgbClr val="64748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85" name="Shape 83"/>
          <p:cNvSpPr/>
          <p:nvPr/>
        </p:nvSpPr>
        <p:spPr>
          <a:xfrm>
            <a:off x="4544568" y="3950208"/>
            <a:ext cx="100584" cy="841248"/>
          </a:xfrm>
          <a:prstGeom prst="rect">
            <a:avLst/>
          </a:prstGeom>
          <a:solidFill>
            <a:srgbClr val="64748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86" name="Text 84"/>
          <p:cNvSpPr/>
          <p:nvPr/>
        </p:nvSpPr>
        <p:spPr>
          <a:xfrm>
            <a:off x="4700016" y="4041648"/>
            <a:ext cx="621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4748B"/>
                </a:solidFill>
              </a:rPr>
              <a:t>F-015</a:t>
            </a:r>
            <a:endParaRPr lang="en-US" sz="900" dirty="0"/>
          </a:p>
        </p:txBody>
      </p:sp>
      <p:sp>
        <p:nvSpPr>
          <p:cNvPr id="87" name="Text 85"/>
          <p:cNvSpPr/>
          <p:nvPr/>
        </p:nvSpPr>
        <p:spPr>
          <a:xfrm>
            <a:off x="4700016" y="4279392"/>
            <a:ext cx="16642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サプライヤーポータル</a:t>
            </a:r>
            <a:endParaRPr lang="en-US" sz="1100" dirty="0"/>
          </a:p>
        </p:txBody>
      </p:sp>
      <p:sp>
        <p:nvSpPr>
          <p:cNvPr id="88" name="Shape 86"/>
          <p:cNvSpPr/>
          <p:nvPr/>
        </p:nvSpPr>
        <p:spPr>
          <a:xfrm>
            <a:off x="6528816" y="3950208"/>
            <a:ext cx="2029968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89" name="Shape 87"/>
          <p:cNvSpPr/>
          <p:nvPr/>
        </p:nvSpPr>
        <p:spPr>
          <a:xfrm>
            <a:off x="6528816" y="3950208"/>
            <a:ext cx="201168" cy="841248"/>
          </a:xfrm>
          <a:prstGeom prst="roundRect">
            <a:avLst>
              <a:gd name="adj" fmla="val 31818"/>
            </a:avLst>
          </a:prstGeom>
          <a:solidFill>
            <a:srgbClr val="64748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90" name="Shape 88"/>
          <p:cNvSpPr/>
          <p:nvPr/>
        </p:nvSpPr>
        <p:spPr>
          <a:xfrm>
            <a:off x="6629400" y="3950208"/>
            <a:ext cx="100584" cy="841248"/>
          </a:xfrm>
          <a:prstGeom prst="rect">
            <a:avLst/>
          </a:prstGeom>
          <a:solidFill>
            <a:srgbClr val="64748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91" name="Text 89"/>
          <p:cNvSpPr/>
          <p:nvPr/>
        </p:nvSpPr>
        <p:spPr>
          <a:xfrm>
            <a:off x="6784848" y="4041648"/>
            <a:ext cx="621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4748B"/>
                </a:solidFill>
              </a:rPr>
              <a:t>F-016</a:t>
            </a:r>
            <a:endParaRPr lang="en-US" sz="900" dirty="0"/>
          </a:p>
        </p:txBody>
      </p:sp>
      <p:sp>
        <p:nvSpPr>
          <p:cNvPr id="92" name="Text 90"/>
          <p:cNvSpPr/>
          <p:nvPr/>
        </p:nvSpPr>
        <p:spPr>
          <a:xfrm>
            <a:off x="6784848" y="4279392"/>
            <a:ext cx="16642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需要予測（AI）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1628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Text 1"/>
          <p:cNvSpPr/>
          <p:nvPr/>
        </p:nvSpPr>
        <p:spPr>
          <a:xfrm>
            <a:off x="411480" y="0"/>
            <a:ext cx="6858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外部システム連携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11480" y="667512"/>
            <a:ext cx="8321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4748B"/>
                </a:solidFill>
              </a:rPr>
              <a:t>7システムとのインターフェース全体図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7863840" y="128016"/>
            <a:ext cx="1143000" cy="384048"/>
          </a:xfrm>
          <a:prstGeom prst="roundRect">
            <a:avLst>
              <a:gd name="adj" fmla="val 14286"/>
            </a:avLst>
          </a:prstGeom>
          <a:solidFill>
            <a:srgbClr val="0EA5E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7863840" y="128016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INTERFACE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3611880" y="2560320"/>
            <a:ext cx="1920240" cy="822960"/>
          </a:xfrm>
          <a:prstGeom prst="roundRect">
            <a:avLst>
              <a:gd name="adj" fmla="val 11111"/>
            </a:avLst>
          </a:prstGeom>
          <a:solidFill>
            <a:srgbClr val="0D2244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8" name="Text 6"/>
          <p:cNvSpPr/>
          <p:nvPr/>
        </p:nvSpPr>
        <p:spPr>
          <a:xfrm>
            <a:off x="3611880" y="256032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在庫・生産管理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システム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914400" y="1005840"/>
            <a:ext cx="178308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10" name="Shape 8"/>
          <p:cNvSpPr/>
          <p:nvPr/>
        </p:nvSpPr>
        <p:spPr>
          <a:xfrm>
            <a:off x="987552" y="1143000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2563EB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1170432"/>
            <a:ext cx="310896" cy="310896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408176" y="1097280"/>
            <a:ext cx="1216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OEM（複数）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1408176" y="1408176"/>
            <a:ext cx="12161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</a:rPr>
              <a:t>EDI AS2/SFTP  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1408176" y="1554480"/>
            <a:ext cx="658368" cy="164592"/>
          </a:xfrm>
          <a:prstGeom prst="roundRect">
            <a:avLst>
              <a:gd name="adj" fmla="val 22222"/>
            </a:avLst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2"/>
          <p:cNvSpPr/>
          <p:nvPr/>
        </p:nvSpPr>
        <p:spPr>
          <a:xfrm>
            <a:off x="1408176" y="1554480"/>
            <a:ext cx="6583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双方向</a:t>
            </a:r>
            <a:endParaRPr lang="en-US" sz="800" dirty="0"/>
          </a:p>
        </p:txBody>
      </p:sp>
      <p:sp>
        <p:nvSpPr>
          <p:cNvPr id="16" name="Shape 13"/>
          <p:cNvSpPr/>
          <p:nvPr/>
        </p:nvSpPr>
        <p:spPr>
          <a:xfrm>
            <a:off x="2697480" y="1380744"/>
            <a:ext cx="914400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dash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7" name="Shape 14"/>
          <p:cNvSpPr/>
          <p:nvPr/>
        </p:nvSpPr>
        <p:spPr>
          <a:xfrm>
            <a:off x="914400" y="2514600"/>
            <a:ext cx="178308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18" name="Shape 15"/>
          <p:cNvSpPr/>
          <p:nvPr/>
        </p:nvSpPr>
        <p:spPr>
          <a:xfrm>
            <a:off x="987552" y="2651760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7C3AED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2679192"/>
            <a:ext cx="310896" cy="310896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1408176" y="2606040"/>
            <a:ext cx="1216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生産設備（PLC）</a:t>
            </a:r>
            <a:endParaRPr lang="en-US" sz="1100" dirty="0"/>
          </a:p>
        </p:txBody>
      </p:sp>
      <p:sp>
        <p:nvSpPr>
          <p:cNvPr id="21" name="Text 17"/>
          <p:cNvSpPr/>
          <p:nvPr/>
        </p:nvSpPr>
        <p:spPr>
          <a:xfrm>
            <a:off x="1408176" y="2916936"/>
            <a:ext cx="12161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</a:rPr>
              <a:t>OPC-UA / API  </a:t>
            </a:r>
            <a:endParaRPr lang="en-US" sz="900" dirty="0"/>
          </a:p>
        </p:txBody>
      </p:sp>
      <p:sp>
        <p:nvSpPr>
          <p:cNvPr id="22" name="Shape 18"/>
          <p:cNvSpPr/>
          <p:nvPr/>
        </p:nvSpPr>
        <p:spPr>
          <a:xfrm>
            <a:off x="1408176" y="3063240"/>
            <a:ext cx="658368" cy="164592"/>
          </a:xfrm>
          <a:prstGeom prst="roundRect">
            <a:avLst>
              <a:gd name="adj" fmla="val 22222"/>
            </a:avLst>
          </a:prstGeom>
          <a:solidFill>
            <a:srgbClr val="05966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3" name="Text 19"/>
          <p:cNvSpPr/>
          <p:nvPr/>
        </p:nvSpPr>
        <p:spPr>
          <a:xfrm>
            <a:off x="1408176" y="3063240"/>
            <a:ext cx="6583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受信</a:t>
            </a:r>
            <a:endParaRPr lang="en-US" sz="800" dirty="0"/>
          </a:p>
        </p:txBody>
      </p:sp>
      <p:sp>
        <p:nvSpPr>
          <p:cNvPr id="24" name="Shape 20"/>
          <p:cNvSpPr/>
          <p:nvPr/>
        </p:nvSpPr>
        <p:spPr>
          <a:xfrm>
            <a:off x="2697480" y="2889504"/>
            <a:ext cx="914400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dash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5" name="Shape 21"/>
          <p:cNvSpPr/>
          <p:nvPr/>
        </p:nvSpPr>
        <p:spPr>
          <a:xfrm>
            <a:off x="914400" y="4023360"/>
            <a:ext cx="178308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26" name="Shape 22"/>
          <p:cNvSpPr/>
          <p:nvPr/>
        </p:nvSpPr>
        <p:spPr>
          <a:xfrm>
            <a:off x="987552" y="4160520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0D9488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2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4187952"/>
            <a:ext cx="310896" cy="310896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1408176" y="4114800"/>
            <a:ext cx="1216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WMS（倉庫）</a:t>
            </a:r>
            <a:endParaRPr lang="en-US" sz="1100" dirty="0"/>
          </a:p>
        </p:txBody>
      </p:sp>
      <p:sp>
        <p:nvSpPr>
          <p:cNvPr id="29" name="Text 24"/>
          <p:cNvSpPr/>
          <p:nvPr/>
        </p:nvSpPr>
        <p:spPr>
          <a:xfrm>
            <a:off x="1408176" y="4425696"/>
            <a:ext cx="12161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</a:rPr>
              <a:t>API  </a:t>
            </a:r>
            <a:endParaRPr lang="en-US" sz="900" dirty="0"/>
          </a:p>
        </p:txBody>
      </p:sp>
      <p:sp>
        <p:nvSpPr>
          <p:cNvPr id="30" name="Shape 25"/>
          <p:cNvSpPr/>
          <p:nvPr/>
        </p:nvSpPr>
        <p:spPr>
          <a:xfrm>
            <a:off x="1408176" y="4572000"/>
            <a:ext cx="658368" cy="164592"/>
          </a:xfrm>
          <a:prstGeom prst="roundRect">
            <a:avLst>
              <a:gd name="adj" fmla="val 22222"/>
            </a:avLst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1" name="Text 26"/>
          <p:cNvSpPr/>
          <p:nvPr/>
        </p:nvSpPr>
        <p:spPr>
          <a:xfrm>
            <a:off x="1408176" y="4572000"/>
            <a:ext cx="6583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双方向</a:t>
            </a:r>
            <a:endParaRPr lang="en-US" sz="800" dirty="0"/>
          </a:p>
        </p:txBody>
      </p:sp>
      <p:sp>
        <p:nvSpPr>
          <p:cNvPr id="32" name="Shape 27"/>
          <p:cNvSpPr/>
          <p:nvPr/>
        </p:nvSpPr>
        <p:spPr>
          <a:xfrm>
            <a:off x="2697480" y="4398264"/>
            <a:ext cx="914400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dash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3" name="Shape 28"/>
          <p:cNvSpPr/>
          <p:nvPr/>
        </p:nvSpPr>
        <p:spPr>
          <a:xfrm>
            <a:off x="6492240" y="1005840"/>
            <a:ext cx="178308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34" name="Shape 29"/>
          <p:cNvSpPr/>
          <p:nvPr/>
        </p:nvSpPr>
        <p:spPr>
          <a:xfrm>
            <a:off x="6565392" y="1143000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0891B2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3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2824" y="1170432"/>
            <a:ext cx="310896" cy="310896"/>
          </a:xfrm>
          <a:prstGeom prst="rect">
            <a:avLst/>
          </a:prstGeom>
        </p:spPr>
      </p:pic>
      <p:sp>
        <p:nvSpPr>
          <p:cNvPr id="36" name="Text 30"/>
          <p:cNvSpPr/>
          <p:nvPr/>
        </p:nvSpPr>
        <p:spPr>
          <a:xfrm>
            <a:off x="6986016" y="1097280"/>
            <a:ext cx="1216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サプライヤー</a:t>
            </a:r>
            <a:endParaRPr lang="en-US" sz="1100" dirty="0"/>
          </a:p>
        </p:txBody>
      </p:sp>
      <p:sp>
        <p:nvSpPr>
          <p:cNvPr id="37" name="Text 31"/>
          <p:cNvSpPr/>
          <p:nvPr/>
        </p:nvSpPr>
        <p:spPr>
          <a:xfrm>
            <a:off x="6986016" y="1408176"/>
            <a:ext cx="12161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</a:rPr>
              <a:t>EDI / Web  </a:t>
            </a:r>
            <a:endParaRPr lang="en-US" sz="900" dirty="0"/>
          </a:p>
        </p:txBody>
      </p:sp>
      <p:sp>
        <p:nvSpPr>
          <p:cNvPr id="38" name="Shape 32"/>
          <p:cNvSpPr/>
          <p:nvPr/>
        </p:nvSpPr>
        <p:spPr>
          <a:xfrm>
            <a:off x="6986016" y="1554480"/>
            <a:ext cx="658368" cy="164592"/>
          </a:xfrm>
          <a:prstGeom prst="roundRect">
            <a:avLst>
              <a:gd name="adj" fmla="val 22222"/>
            </a:avLst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9" name="Text 33"/>
          <p:cNvSpPr/>
          <p:nvPr/>
        </p:nvSpPr>
        <p:spPr>
          <a:xfrm>
            <a:off x="6986016" y="1554480"/>
            <a:ext cx="6583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双方向</a:t>
            </a:r>
            <a:endParaRPr lang="en-US" sz="800" dirty="0"/>
          </a:p>
        </p:txBody>
      </p:sp>
      <p:sp>
        <p:nvSpPr>
          <p:cNvPr id="40" name="Shape 34"/>
          <p:cNvSpPr/>
          <p:nvPr/>
        </p:nvSpPr>
        <p:spPr>
          <a:xfrm>
            <a:off x="5532120" y="1380744"/>
            <a:ext cx="960120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dash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1" name="Shape 35"/>
          <p:cNvSpPr/>
          <p:nvPr/>
        </p:nvSpPr>
        <p:spPr>
          <a:xfrm>
            <a:off x="6492240" y="2514600"/>
            <a:ext cx="178308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42" name="Shape 36"/>
          <p:cNvSpPr/>
          <p:nvPr/>
        </p:nvSpPr>
        <p:spPr>
          <a:xfrm>
            <a:off x="6565392" y="2651760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059669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4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2824" y="2679192"/>
            <a:ext cx="310896" cy="310896"/>
          </a:xfrm>
          <a:prstGeom prst="rect">
            <a:avLst/>
          </a:prstGeom>
        </p:spPr>
      </p:pic>
      <p:sp>
        <p:nvSpPr>
          <p:cNvPr id="44" name="Text 37"/>
          <p:cNvSpPr/>
          <p:nvPr/>
        </p:nvSpPr>
        <p:spPr>
          <a:xfrm>
            <a:off x="6986016" y="2606040"/>
            <a:ext cx="1216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MES（製造実行）</a:t>
            </a:r>
            <a:endParaRPr lang="en-US" sz="1100" dirty="0"/>
          </a:p>
        </p:txBody>
      </p:sp>
      <p:sp>
        <p:nvSpPr>
          <p:cNvPr id="45" name="Text 38"/>
          <p:cNvSpPr/>
          <p:nvPr/>
        </p:nvSpPr>
        <p:spPr>
          <a:xfrm>
            <a:off x="6986016" y="2916936"/>
            <a:ext cx="12161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</a:rPr>
              <a:t>API  </a:t>
            </a:r>
            <a:endParaRPr lang="en-US" sz="900" dirty="0"/>
          </a:p>
        </p:txBody>
      </p:sp>
      <p:sp>
        <p:nvSpPr>
          <p:cNvPr id="46" name="Shape 39"/>
          <p:cNvSpPr/>
          <p:nvPr/>
        </p:nvSpPr>
        <p:spPr>
          <a:xfrm>
            <a:off x="6986016" y="3063240"/>
            <a:ext cx="658368" cy="164592"/>
          </a:xfrm>
          <a:prstGeom prst="roundRect">
            <a:avLst>
              <a:gd name="adj" fmla="val 22222"/>
            </a:avLst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47" name="Text 40"/>
          <p:cNvSpPr/>
          <p:nvPr/>
        </p:nvSpPr>
        <p:spPr>
          <a:xfrm>
            <a:off x="6986016" y="3063240"/>
            <a:ext cx="6583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双方向</a:t>
            </a:r>
            <a:endParaRPr lang="en-US" sz="800" dirty="0"/>
          </a:p>
        </p:txBody>
      </p:sp>
      <p:sp>
        <p:nvSpPr>
          <p:cNvPr id="48" name="Shape 41"/>
          <p:cNvSpPr/>
          <p:nvPr/>
        </p:nvSpPr>
        <p:spPr>
          <a:xfrm>
            <a:off x="5532120" y="2889504"/>
            <a:ext cx="960120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dash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9" name="Shape 42"/>
          <p:cNvSpPr/>
          <p:nvPr/>
        </p:nvSpPr>
        <p:spPr>
          <a:xfrm>
            <a:off x="6492240" y="4023360"/>
            <a:ext cx="178308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0" name="Shape 43"/>
          <p:cNvSpPr/>
          <p:nvPr/>
        </p:nvSpPr>
        <p:spPr>
          <a:xfrm>
            <a:off x="6565392" y="4160520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D97706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5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92824" y="4187952"/>
            <a:ext cx="310896" cy="310896"/>
          </a:xfrm>
          <a:prstGeom prst="rect">
            <a:avLst/>
          </a:prstGeom>
        </p:spPr>
      </p:pic>
      <p:sp>
        <p:nvSpPr>
          <p:cNvPr id="52" name="Text 44"/>
          <p:cNvSpPr/>
          <p:nvPr/>
        </p:nvSpPr>
        <p:spPr>
          <a:xfrm>
            <a:off x="6986016" y="4114800"/>
            <a:ext cx="1216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BI・分析基盤</a:t>
            </a:r>
            <a:endParaRPr lang="en-US" sz="1100" dirty="0"/>
          </a:p>
        </p:txBody>
      </p:sp>
      <p:sp>
        <p:nvSpPr>
          <p:cNvPr id="53" name="Text 45"/>
          <p:cNvSpPr/>
          <p:nvPr/>
        </p:nvSpPr>
        <p:spPr>
          <a:xfrm>
            <a:off x="6986016" y="4425696"/>
            <a:ext cx="12161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</a:rPr>
              <a:t>DB連携 / API  </a:t>
            </a:r>
            <a:endParaRPr lang="en-US" sz="900" dirty="0"/>
          </a:p>
        </p:txBody>
      </p:sp>
      <p:sp>
        <p:nvSpPr>
          <p:cNvPr id="54" name="Shape 46"/>
          <p:cNvSpPr/>
          <p:nvPr/>
        </p:nvSpPr>
        <p:spPr>
          <a:xfrm>
            <a:off x="6986016" y="4572000"/>
            <a:ext cx="658368" cy="164592"/>
          </a:xfrm>
          <a:prstGeom prst="roundRect">
            <a:avLst>
              <a:gd name="adj" fmla="val 22222"/>
            </a:avLst>
          </a:prstGeom>
          <a:solidFill>
            <a:srgbClr val="D9770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55" name="Text 47"/>
          <p:cNvSpPr/>
          <p:nvPr/>
        </p:nvSpPr>
        <p:spPr>
          <a:xfrm>
            <a:off x="6986016" y="4572000"/>
            <a:ext cx="6583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送信</a:t>
            </a:r>
            <a:endParaRPr lang="en-US" sz="800" dirty="0"/>
          </a:p>
        </p:txBody>
      </p:sp>
      <p:sp>
        <p:nvSpPr>
          <p:cNvPr id="56" name="Shape 48"/>
          <p:cNvSpPr/>
          <p:nvPr/>
        </p:nvSpPr>
        <p:spPr>
          <a:xfrm>
            <a:off x="5532120" y="4398264"/>
            <a:ext cx="960120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dash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7" name="Shape 49"/>
          <p:cNvSpPr/>
          <p:nvPr/>
        </p:nvSpPr>
        <p:spPr>
          <a:xfrm>
            <a:off x="3703320" y="3767328"/>
            <a:ext cx="178308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8" name="Shape 50"/>
          <p:cNvSpPr/>
          <p:nvPr/>
        </p:nvSpPr>
        <p:spPr>
          <a:xfrm>
            <a:off x="3776472" y="3904488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6366F1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5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3904" y="3931920"/>
            <a:ext cx="310896" cy="310896"/>
          </a:xfrm>
          <a:prstGeom prst="rect">
            <a:avLst/>
          </a:prstGeom>
        </p:spPr>
      </p:pic>
      <p:sp>
        <p:nvSpPr>
          <p:cNvPr id="60" name="Text 51"/>
          <p:cNvSpPr/>
          <p:nvPr/>
        </p:nvSpPr>
        <p:spPr>
          <a:xfrm>
            <a:off x="4197096" y="3858768"/>
            <a:ext cx="1216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会計システム</a:t>
            </a:r>
            <a:endParaRPr lang="en-US" sz="1100" dirty="0"/>
          </a:p>
        </p:txBody>
      </p:sp>
      <p:sp>
        <p:nvSpPr>
          <p:cNvPr id="61" name="Text 52"/>
          <p:cNvSpPr/>
          <p:nvPr/>
        </p:nvSpPr>
        <p:spPr>
          <a:xfrm>
            <a:off x="4197096" y="4169664"/>
            <a:ext cx="12161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</a:rPr>
              <a:t>API / CSV  </a:t>
            </a:r>
            <a:endParaRPr lang="en-US" sz="900" dirty="0"/>
          </a:p>
        </p:txBody>
      </p:sp>
      <p:sp>
        <p:nvSpPr>
          <p:cNvPr id="62" name="Shape 53"/>
          <p:cNvSpPr/>
          <p:nvPr/>
        </p:nvSpPr>
        <p:spPr>
          <a:xfrm>
            <a:off x="4197096" y="4315968"/>
            <a:ext cx="658368" cy="164592"/>
          </a:xfrm>
          <a:prstGeom prst="roundRect">
            <a:avLst>
              <a:gd name="adj" fmla="val 22222"/>
            </a:avLst>
          </a:prstGeom>
          <a:solidFill>
            <a:srgbClr val="D9770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63" name="Text 54"/>
          <p:cNvSpPr/>
          <p:nvPr/>
        </p:nvSpPr>
        <p:spPr>
          <a:xfrm>
            <a:off x="4197096" y="4315968"/>
            <a:ext cx="6583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送信</a:t>
            </a:r>
            <a:endParaRPr lang="en-US" sz="800" dirty="0"/>
          </a:p>
        </p:txBody>
      </p:sp>
      <p:sp>
        <p:nvSpPr>
          <p:cNvPr id="64" name="Shape 55"/>
          <p:cNvSpPr/>
          <p:nvPr/>
        </p:nvSpPr>
        <p:spPr>
          <a:xfrm>
            <a:off x="4572000" y="3383280"/>
            <a:ext cx="0" cy="384048"/>
          </a:xfrm>
          <a:prstGeom prst="line">
            <a:avLst/>
          </a:prstGeom>
          <a:noFill/>
          <a:ln w="19050">
            <a:solidFill>
              <a:srgbClr val="CBD5E1"/>
            </a:solidFill>
            <a:prstDash val="dash"/>
          </a:ln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1628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Text 1"/>
          <p:cNvSpPr/>
          <p:nvPr/>
        </p:nvSpPr>
        <p:spPr>
          <a:xfrm>
            <a:off x="411480" y="0"/>
            <a:ext cx="6858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開発スケジュール（全体18ヶ月）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11480" y="667512"/>
            <a:ext cx="8321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4748B"/>
                </a:solidFill>
              </a:rPr>
              <a:t>7フェーズ構成 — 要件定義〜本番移行・安定化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7863840" y="128016"/>
            <a:ext cx="1143000" cy="384048"/>
          </a:xfrm>
          <a:prstGeom prst="roundRect">
            <a:avLst>
              <a:gd name="adj" fmla="val 14286"/>
            </a:avLst>
          </a:prstGeom>
          <a:solidFill>
            <a:srgbClr val="0EA5E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7863840" y="128016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SCHEDULE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3063240" y="1133856"/>
            <a:ext cx="0" cy="9144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Text 6"/>
          <p:cNvSpPr/>
          <p:nvPr/>
        </p:nvSpPr>
        <p:spPr>
          <a:xfrm>
            <a:off x="2926080" y="98755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4748B"/>
                </a:solidFill>
              </a:rPr>
              <a:t>0ヶ月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4030980" y="1133856"/>
            <a:ext cx="0" cy="9144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/>
          <p:nvPr/>
        </p:nvSpPr>
        <p:spPr>
          <a:xfrm>
            <a:off x="3893820" y="98755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4748B"/>
                </a:solidFill>
              </a:rPr>
              <a:t>3ヶ月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4998720" y="1133856"/>
            <a:ext cx="0" cy="9144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Text 10"/>
          <p:cNvSpPr/>
          <p:nvPr/>
        </p:nvSpPr>
        <p:spPr>
          <a:xfrm>
            <a:off x="4861560" y="98755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4748B"/>
                </a:solidFill>
              </a:rPr>
              <a:t>6ヶ月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5966460" y="1133856"/>
            <a:ext cx="0" cy="9144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Text 12"/>
          <p:cNvSpPr/>
          <p:nvPr/>
        </p:nvSpPr>
        <p:spPr>
          <a:xfrm>
            <a:off x="5829300" y="98755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4748B"/>
                </a:solidFill>
              </a:rPr>
              <a:t>9ヶ月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6934200" y="1133856"/>
            <a:ext cx="0" cy="9144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Text 14"/>
          <p:cNvSpPr/>
          <p:nvPr/>
        </p:nvSpPr>
        <p:spPr>
          <a:xfrm>
            <a:off x="6797040" y="98755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4748B"/>
                </a:solidFill>
              </a:rPr>
              <a:t>12ヶ月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7901940" y="1133856"/>
            <a:ext cx="0" cy="9144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Text 16"/>
          <p:cNvSpPr/>
          <p:nvPr/>
        </p:nvSpPr>
        <p:spPr>
          <a:xfrm>
            <a:off x="7764780" y="98755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4748B"/>
                </a:solidFill>
              </a:rPr>
              <a:t>15ヶ月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8869680" y="1133856"/>
            <a:ext cx="0" cy="9144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" name="Text 18"/>
          <p:cNvSpPr/>
          <p:nvPr/>
        </p:nvSpPr>
        <p:spPr>
          <a:xfrm>
            <a:off x="8732520" y="98755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4748B"/>
                </a:solidFill>
              </a:rPr>
              <a:t>18ヶ月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3063240" y="1133856"/>
            <a:ext cx="5806440" cy="0"/>
          </a:xfrm>
          <a:prstGeom prst="line">
            <a:avLst/>
          </a:prstGeom>
          <a:noFill/>
          <a:ln w="1016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Text 20"/>
          <p:cNvSpPr/>
          <p:nvPr/>
        </p:nvSpPr>
        <p:spPr>
          <a:xfrm>
            <a:off x="274320" y="1243584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要件定義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3063240" y="1261872"/>
            <a:ext cx="645160" cy="237744"/>
          </a:xfrm>
          <a:prstGeom prst="roundRect">
            <a:avLst>
              <a:gd name="adj" fmla="val 19231"/>
            </a:avLst>
          </a:prstGeom>
          <a:solidFill>
            <a:srgbClr val="3B82F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4" name="Text 22"/>
          <p:cNvSpPr/>
          <p:nvPr/>
        </p:nvSpPr>
        <p:spPr>
          <a:xfrm>
            <a:off x="3099816" y="1261872"/>
            <a:ext cx="5902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2ヶ月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274320" y="1709928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基本設計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3708400" y="1728216"/>
            <a:ext cx="967740" cy="237744"/>
          </a:xfrm>
          <a:prstGeom prst="roundRect">
            <a:avLst>
              <a:gd name="adj" fmla="val 19231"/>
            </a:avLst>
          </a:prstGeom>
          <a:solidFill>
            <a:srgbClr val="8B5CF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7" name="Text 25"/>
          <p:cNvSpPr/>
          <p:nvPr/>
        </p:nvSpPr>
        <p:spPr>
          <a:xfrm>
            <a:off x="3744976" y="1728216"/>
            <a:ext cx="9128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3ヶ月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274320" y="2176272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詳細設計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4676140" y="2194560"/>
            <a:ext cx="645160" cy="237744"/>
          </a:xfrm>
          <a:prstGeom prst="roundRect">
            <a:avLst>
              <a:gd name="adj" fmla="val 19231"/>
            </a:avLst>
          </a:prstGeom>
          <a:solidFill>
            <a:srgbClr val="0891B2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0" name="Text 28"/>
          <p:cNvSpPr/>
          <p:nvPr/>
        </p:nvSpPr>
        <p:spPr>
          <a:xfrm>
            <a:off x="4712716" y="2194560"/>
            <a:ext cx="5902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2ヶ月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274320" y="2642616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開発・単体テスト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5321300" y="2660904"/>
            <a:ext cx="1935480" cy="237744"/>
          </a:xfrm>
          <a:prstGeom prst="roundRect">
            <a:avLst>
              <a:gd name="adj" fmla="val 19231"/>
            </a:avLst>
          </a:prstGeom>
          <a:solidFill>
            <a:srgbClr val="05966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3" name="Text 31"/>
          <p:cNvSpPr/>
          <p:nvPr/>
        </p:nvSpPr>
        <p:spPr>
          <a:xfrm>
            <a:off x="5357876" y="2660904"/>
            <a:ext cx="18806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6ヶ月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274320" y="310896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結合・システムテスト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7256780" y="3127248"/>
            <a:ext cx="645160" cy="237744"/>
          </a:xfrm>
          <a:prstGeom prst="roundRect">
            <a:avLst>
              <a:gd name="adj" fmla="val 19231"/>
            </a:avLst>
          </a:prstGeom>
          <a:solidFill>
            <a:srgbClr val="D9770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6" name="Text 34"/>
          <p:cNvSpPr/>
          <p:nvPr/>
        </p:nvSpPr>
        <p:spPr>
          <a:xfrm>
            <a:off x="7293356" y="3127248"/>
            <a:ext cx="5902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2ヶ月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274320" y="3575304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UAT・移行リハーサル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7901940" y="3593592"/>
            <a:ext cx="645160" cy="237744"/>
          </a:xfrm>
          <a:prstGeom prst="roundRect">
            <a:avLst>
              <a:gd name="adj" fmla="val 19231"/>
            </a:avLst>
          </a:prstGeom>
          <a:solidFill>
            <a:srgbClr val="DC262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9" name="Text 37"/>
          <p:cNvSpPr/>
          <p:nvPr/>
        </p:nvSpPr>
        <p:spPr>
          <a:xfrm>
            <a:off x="7938516" y="3593592"/>
            <a:ext cx="5902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2ヶ月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274320" y="4041648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本番移行・安定化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8547100" y="4059936"/>
            <a:ext cx="322580" cy="237744"/>
          </a:xfrm>
          <a:prstGeom prst="roundRect">
            <a:avLst>
              <a:gd name="adj" fmla="val 19231"/>
            </a:avLst>
          </a:prstGeom>
          <a:solidFill>
            <a:srgbClr val="6366F1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42" name="Shape 40"/>
          <p:cNvSpPr/>
          <p:nvPr/>
        </p:nvSpPr>
        <p:spPr>
          <a:xfrm>
            <a:off x="274320" y="4507992"/>
            <a:ext cx="8595360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3" name="Shape 41"/>
          <p:cNvSpPr/>
          <p:nvPr/>
        </p:nvSpPr>
        <p:spPr>
          <a:xfrm>
            <a:off x="274320" y="4617720"/>
            <a:ext cx="8595360" cy="365760"/>
          </a:xfrm>
          <a:prstGeom prst="roundRect">
            <a:avLst>
              <a:gd name="adj" fmla="val 15000"/>
            </a:avLst>
          </a:prstGeom>
          <a:solidFill>
            <a:srgbClr val="0D2244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44" name="Text 42"/>
          <p:cNvSpPr/>
          <p:nvPr/>
        </p:nvSpPr>
        <p:spPr>
          <a:xfrm>
            <a:off x="274320" y="4617720"/>
            <a:ext cx="2743200" cy="365760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合計：約18ヶ月</a:t>
            </a:r>
            <a:endParaRPr lang="en-US" sz="1200" dirty="0"/>
          </a:p>
        </p:txBody>
      </p:sp>
      <p:sp>
        <p:nvSpPr>
          <p:cNvPr id="45" name="Text 43"/>
          <p:cNvSpPr/>
          <p:nvPr/>
        </p:nvSpPr>
        <p:spPr>
          <a:xfrm>
            <a:off x="3108960" y="4617720"/>
            <a:ext cx="5669280" cy="365760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ADC5"/>
                </a:solidFill>
              </a:rPr>
              <a:t>並行稼働（最低3ヶ月）含む　|　製造ライン停止を伴うカットオーバーは不可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1628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Text 1"/>
          <p:cNvSpPr/>
          <p:nvPr/>
        </p:nvSpPr>
        <p:spPr>
          <a:xfrm>
            <a:off x="411480" y="0"/>
            <a:ext cx="6858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未決事項・リスク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11480" y="667512"/>
            <a:ext cx="8321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4748B"/>
                </a:solidFill>
              </a:rPr>
              <a:t>解決が必要な5項目と期限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7863840" y="128016"/>
            <a:ext cx="1143000" cy="384048"/>
          </a:xfrm>
          <a:prstGeom prst="roundRect">
            <a:avLst>
              <a:gd name="adj" fmla="val 14286"/>
            </a:avLst>
          </a:prstGeom>
          <a:solidFill>
            <a:srgbClr val="D9770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7863840" y="128016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OPEN ITEMS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74320" y="1005840"/>
            <a:ext cx="8595360" cy="347472"/>
          </a:xfrm>
          <a:prstGeom prst="roundRect">
            <a:avLst>
              <a:gd name="adj" fmla="val 15789"/>
            </a:avLst>
          </a:prstGeom>
          <a:solidFill>
            <a:srgbClr val="0D2244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8" name="Text 6"/>
          <p:cNvSpPr/>
          <p:nvPr/>
        </p:nvSpPr>
        <p:spPr>
          <a:xfrm>
            <a:off x="274320" y="1024128"/>
            <a:ext cx="457200" cy="310896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No.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22960" y="1024128"/>
            <a:ext cx="2011680" cy="310896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リスク項目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2926080" y="1024128"/>
            <a:ext cx="3840480" cy="310896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内容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858000" y="1024128"/>
            <a:ext cx="1737360" cy="310896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解決期限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74320" y="1426464"/>
            <a:ext cx="8595360" cy="6400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3" name="Shape 11"/>
          <p:cNvSpPr/>
          <p:nvPr/>
        </p:nvSpPr>
        <p:spPr>
          <a:xfrm>
            <a:off x="347472" y="1591056"/>
            <a:ext cx="310896" cy="310896"/>
          </a:xfrm>
          <a:prstGeom prst="line">
            <a:avLst/>
          </a:prstGeom>
          <a:solidFill>
            <a:srgbClr val="3B82F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4" name="Text 12"/>
          <p:cNvSpPr/>
          <p:nvPr/>
        </p:nvSpPr>
        <p:spPr>
          <a:xfrm>
            <a:off x="347472" y="159105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1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49808" y="1536192"/>
            <a:ext cx="2103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172A"/>
                </a:solidFill>
              </a:rPr>
              <a:t>EDIフォーマット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926080" y="1517904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F172A"/>
                </a:solidFill>
              </a:rPr>
              <a:t>各OEMの詳細仕様確認が必要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858000" y="1591056"/>
            <a:ext cx="1920240" cy="310896"/>
          </a:xfrm>
          <a:prstGeom prst="roundRect">
            <a:avLst>
              <a:gd name="adj" fmla="val 14706"/>
            </a:avLst>
          </a:prstGeom>
          <a:solidFill>
            <a:srgbClr val="D9770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8" name="Text 16"/>
          <p:cNvSpPr/>
          <p:nvPr/>
        </p:nvSpPr>
        <p:spPr>
          <a:xfrm>
            <a:off x="6858000" y="1591056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基本設計開始前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274320" y="2103120"/>
            <a:ext cx="8595360" cy="640080"/>
          </a:xfrm>
          <a:prstGeom prst="rect">
            <a:avLst/>
          </a:prstGeom>
          <a:solidFill>
            <a:srgbClr val="E8F4FD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0" name="Shape 18"/>
          <p:cNvSpPr/>
          <p:nvPr/>
        </p:nvSpPr>
        <p:spPr>
          <a:xfrm>
            <a:off x="347472" y="2267712"/>
            <a:ext cx="310896" cy="310896"/>
          </a:xfrm>
          <a:prstGeom prst="line">
            <a:avLst/>
          </a:prstGeom>
          <a:solidFill>
            <a:srgbClr val="8B5CF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1" name="Text 19"/>
          <p:cNvSpPr/>
          <p:nvPr/>
        </p:nvSpPr>
        <p:spPr>
          <a:xfrm>
            <a:off x="347472" y="226771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2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749808" y="2212848"/>
            <a:ext cx="2103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172A"/>
                </a:solidFill>
              </a:rPr>
              <a:t>既存ERPとの連携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2926080" y="219456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F172A"/>
                </a:solidFill>
              </a:rPr>
              <a:t>インターフェース仕様・データ整合性の確認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6858000" y="2267712"/>
            <a:ext cx="1920240" cy="310896"/>
          </a:xfrm>
          <a:prstGeom prst="roundRect">
            <a:avLst>
              <a:gd name="adj" fmla="val 14706"/>
            </a:avLst>
          </a:prstGeom>
          <a:solidFill>
            <a:srgbClr val="05966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5" name="Text 23"/>
          <p:cNvSpPr/>
          <p:nvPr/>
        </p:nvSpPr>
        <p:spPr>
          <a:xfrm>
            <a:off x="6858000" y="2267712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基本設計フェーズ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274320" y="2779776"/>
            <a:ext cx="8595360" cy="6400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7" name="Shape 25"/>
          <p:cNvSpPr/>
          <p:nvPr/>
        </p:nvSpPr>
        <p:spPr>
          <a:xfrm>
            <a:off x="347472" y="2944368"/>
            <a:ext cx="310896" cy="310896"/>
          </a:xfrm>
          <a:prstGeom prst="line">
            <a:avLst/>
          </a:prstGeom>
          <a:solidFill>
            <a:srgbClr val="0891B2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8" name="Text 26"/>
          <p:cNvSpPr/>
          <p:nvPr/>
        </p:nvSpPr>
        <p:spPr>
          <a:xfrm>
            <a:off x="347472" y="294436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3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749808" y="2889504"/>
            <a:ext cx="2103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172A"/>
                </a:solidFill>
              </a:rPr>
              <a:t>設備連携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2926080" y="2871216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F172A"/>
                </a:solidFill>
              </a:rPr>
              <a:t>PLC・MESとのOPC-UA接続可否の確認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6858000" y="2944368"/>
            <a:ext cx="1920240" cy="310896"/>
          </a:xfrm>
          <a:prstGeom prst="roundRect">
            <a:avLst>
              <a:gd name="adj" fmla="val 14706"/>
            </a:avLst>
          </a:prstGeom>
          <a:solidFill>
            <a:srgbClr val="1A56D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2" name="Text 30"/>
          <p:cNvSpPr/>
          <p:nvPr/>
        </p:nvSpPr>
        <p:spPr>
          <a:xfrm>
            <a:off x="6858000" y="2944368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詳細設計フェーズ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274320" y="3456432"/>
            <a:ext cx="8595360" cy="640080"/>
          </a:xfrm>
          <a:prstGeom prst="rect">
            <a:avLst/>
          </a:prstGeom>
          <a:solidFill>
            <a:srgbClr val="E8F4FD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4" name="Shape 32"/>
          <p:cNvSpPr/>
          <p:nvPr/>
        </p:nvSpPr>
        <p:spPr>
          <a:xfrm>
            <a:off x="347472" y="3621024"/>
            <a:ext cx="310896" cy="310896"/>
          </a:xfrm>
          <a:prstGeom prst="line">
            <a:avLst/>
          </a:prstGeom>
          <a:solidFill>
            <a:srgbClr val="DC262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5" name="Text 33"/>
          <p:cNvSpPr/>
          <p:nvPr/>
        </p:nvSpPr>
        <p:spPr>
          <a:xfrm>
            <a:off x="347472" y="362102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4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749808" y="3566160"/>
            <a:ext cx="2103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172A"/>
                </a:solidFill>
              </a:rPr>
              <a:t>クラウド／オンプレ選定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2926080" y="3547872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F172A"/>
                </a:solidFill>
              </a:rPr>
              <a:t>セキュリティ・OEM要件を踏まえたインフラ方針決定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6858000" y="3621024"/>
            <a:ext cx="1920240" cy="310896"/>
          </a:xfrm>
          <a:prstGeom prst="roundRect">
            <a:avLst>
              <a:gd name="adj" fmla="val 14706"/>
            </a:avLst>
          </a:prstGeom>
          <a:solidFill>
            <a:srgbClr val="D9770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9" name="Text 37"/>
          <p:cNvSpPr/>
          <p:nvPr/>
        </p:nvSpPr>
        <p:spPr>
          <a:xfrm>
            <a:off x="6858000" y="3621024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基本設計開始前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274320" y="4133088"/>
            <a:ext cx="8595360" cy="6400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41" name="Shape 39"/>
          <p:cNvSpPr/>
          <p:nvPr/>
        </p:nvSpPr>
        <p:spPr>
          <a:xfrm>
            <a:off x="347472" y="4297680"/>
            <a:ext cx="310896" cy="310896"/>
          </a:xfrm>
          <a:prstGeom prst="line">
            <a:avLst/>
          </a:prstGeom>
          <a:solidFill>
            <a:srgbClr val="D9770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42" name="Text 40"/>
          <p:cNvSpPr/>
          <p:nvPr/>
        </p:nvSpPr>
        <p:spPr>
          <a:xfrm>
            <a:off x="347472" y="429768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5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749808" y="4242816"/>
            <a:ext cx="2103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172A"/>
                </a:solidFill>
              </a:rPr>
              <a:t>データ移行範囲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2926080" y="4224528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F172A"/>
                </a:solidFill>
              </a:rPr>
              <a:t>現行システムのデータ品質調査結果による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6858000" y="4297680"/>
            <a:ext cx="1920240" cy="310896"/>
          </a:xfrm>
          <a:prstGeom prst="roundRect">
            <a:avLst>
              <a:gd name="adj" fmla="val 14706"/>
            </a:avLst>
          </a:prstGeom>
          <a:solidFill>
            <a:srgbClr val="05966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46" name="Text 44"/>
          <p:cNvSpPr/>
          <p:nvPr/>
        </p:nvSpPr>
        <p:spPr>
          <a:xfrm>
            <a:off x="6858000" y="4297680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基本設計フェーズ</a:t>
            </a:r>
            <a:endParaRPr lang="en-US" sz="1000" dirty="0"/>
          </a:p>
        </p:txBody>
      </p:sp>
      <p:sp>
        <p:nvSpPr>
          <p:cNvPr id="47" name="Text 45"/>
          <p:cNvSpPr/>
          <p:nvPr/>
        </p:nvSpPr>
        <p:spPr>
          <a:xfrm>
            <a:off x="274320" y="4736592"/>
            <a:ext cx="8595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4748B"/>
                </a:solidFill>
              </a:rPr>
              <a:t>* 上記事項は基本設計開始までに解決が必要。特にNo.1・No.4は着手の前提条件となる。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474720"/>
            <a:ext cx="9144000" cy="1668780"/>
          </a:xfrm>
          <a:prstGeom prst="rect">
            <a:avLst/>
          </a:prstGeom>
          <a:solidFill>
            <a:srgbClr val="0D2244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Shape 1"/>
          <p:cNvSpPr/>
          <p:nvPr/>
        </p:nvSpPr>
        <p:spPr>
          <a:xfrm>
            <a:off x="0" y="4023360"/>
            <a:ext cx="9144000" cy="1120140"/>
          </a:xfrm>
          <a:prstGeom prst="rect">
            <a:avLst/>
          </a:prstGeom>
          <a:solidFill>
            <a:srgbClr val="060E1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457200" y="54864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6B8DAE"/>
                </a:solidFill>
              </a:rPr>
              <a:t>要件定義書　— まとめ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57200" y="114300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</a:rPr>
              <a:t>在庫・生産管理システム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822960" y="2103120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0EA5E9"/>
                </a:solidFill>
              </a:rPr>
              <a:t>7</a:t>
            </a:r>
            <a:endParaRPr lang="en-US" sz="5200" dirty="0"/>
          </a:p>
        </p:txBody>
      </p:sp>
      <p:sp>
        <p:nvSpPr>
          <p:cNvPr id="7" name="Text 5"/>
          <p:cNvSpPr/>
          <p:nvPr/>
        </p:nvSpPr>
        <p:spPr>
          <a:xfrm>
            <a:off x="822960" y="2834640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業務領域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312724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B8DAE"/>
                </a:solidFill>
              </a:rPr>
              <a:t>受注〜品質・ｺｽﾄまで統合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0" y="2103120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0EA5E9"/>
                </a:solidFill>
              </a:rPr>
              <a:t>16</a:t>
            </a:r>
            <a:endParaRPr lang="en-US" sz="5200" dirty="0"/>
          </a:p>
        </p:txBody>
      </p:sp>
      <p:sp>
        <p:nvSpPr>
          <p:cNvPr id="10" name="Text 8"/>
          <p:cNvSpPr/>
          <p:nvPr/>
        </p:nvSpPr>
        <p:spPr>
          <a:xfrm>
            <a:off x="2743200" y="2834640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機能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2651760" y="312724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B8DAE"/>
                </a:solidFill>
              </a:rPr>
              <a:t>必須12・重要2・任意2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663440" y="2103120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0EA5E9"/>
                </a:solidFill>
              </a:rPr>
              <a:t>18</a:t>
            </a:r>
            <a:endParaRPr lang="en-US" sz="5200" dirty="0"/>
          </a:p>
        </p:txBody>
      </p:sp>
      <p:sp>
        <p:nvSpPr>
          <p:cNvPr id="13" name="Text 11"/>
          <p:cNvSpPr/>
          <p:nvPr/>
        </p:nvSpPr>
        <p:spPr>
          <a:xfrm>
            <a:off x="4663440" y="2834640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ヶ月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72000" y="312724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B8DAE"/>
                </a:solidFill>
              </a:rPr>
              <a:t>開発〜本番移行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6583680" y="2103120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0EA5E9"/>
                </a:solidFill>
              </a:rPr>
              <a:t>5</a:t>
            </a:r>
            <a:endParaRPr lang="en-US" sz="5200" dirty="0"/>
          </a:p>
        </p:txBody>
      </p:sp>
      <p:sp>
        <p:nvSpPr>
          <p:cNvPr id="16" name="Text 14"/>
          <p:cNvSpPr/>
          <p:nvPr/>
        </p:nvSpPr>
        <p:spPr>
          <a:xfrm>
            <a:off x="6583680" y="2834640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未決事項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312724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B8DAE"/>
                </a:solidFill>
              </a:rPr>
              <a:t>基本設計前に解決必須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371600" y="42519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B8DAE"/>
                </a:solidFill>
              </a:rPr>
              <a:t>本書はドラフトです。関係者レビュー・合意をもって正式版とします。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371600" y="46634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D566B"/>
                </a:solidFill>
              </a:rPr>
              <a:t>文書番号: RD-INV-PRD-001　Rev.1.0　2026年3月25日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497</Words>
  <Application>Microsoft Office PowerPoint</Application>
  <PresentationFormat>画面に合わせる (16:9)</PresentationFormat>
  <Paragraphs>200</Paragraphs>
  <Slides>8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0" baseType="lpstr"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在庫・生産管理システム 要件定義書</dc:title>
  <dc:subject>PptxGenJS Presentation</dc:subject>
  <dc:creator>PptxGenJS</dc:creator>
  <cp:lastModifiedBy>Hirose Koki</cp:lastModifiedBy>
  <cp:revision>2</cp:revision>
  <dcterms:created xsi:type="dcterms:W3CDTF">2026-06-12T01:03:41Z</dcterms:created>
  <dcterms:modified xsi:type="dcterms:W3CDTF">2026-07-01T01:47:44Z</dcterms:modified>
</cp:coreProperties>
</file>